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embeddings/oleObject2.bin" ContentType="application/vnd.openxmlformats-officedocument.oleObject"/>
  <Override PartName="/ppt/notesSlides/notesSlide6.xml" ContentType="application/vnd.openxmlformats-officedocument.presentationml.notesSlide+xml"/>
  <Override PartName="/ppt/embeddings/oleObject3.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Microsoft_Equation1.bin" ContentType="application/vnd.openxmlformats-officedocument.oleObject"/>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embeddings/Microsoft_Equation2.bin" ContentType="application/vnd.openxmlformats-officedocument.oleObject"/>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100.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01.xml" ContentType="application/vnd.openxmlformats-officedocument.presentationml.notesSlide+xml"/>
  <Override PartName="/ppt/notesSlides/notesSlide102.xml" ContentType="application/vnd.openxmlformats-officedocument.presentationml.notesSlide+xml"/>
  <Override PartName="/ppt/embeddings/oleObject13.bin" ContentType="application/vnd.openxmlformats-officedocument.oleObject"/>
  <Override PartName="/ppt/embeddings/Microsoft_Equation3.bin" ContentType="application/vnd.openxmlformats-officedocument.oleObject"/>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0"/>
  </p:notesMasterIdLst>
  <p:handoutMasterIdLst>
    <p:handoutMasterId r:id="rId181"/>
  </p:handoutMasterIdLst>
  <p:sldIdLst>
    <p:sldId id="256" r:id="rId2"/>
    <p:sldId id="718" r:id="rId3"/>
    <p:sldId id="719" r:id="rId4"/>
    <p:sldId id="720" r:id="rId5"/>
    <p:sldId id="583" r:id="rId6"/>
    <p:sldId id="584" r:id="rId7"/>
    <p:sldId id="585" r:id="rId8"/>
    <p:sldId id="586" r:id="rId9"/>
    <p:sldId id="721" r:id="rId10"/>
    <p:sldId id="722" r:id="rId11"/>
    <p:sldId id="723" r:id="rId12"/>
    <p:sldId id="724" r:id="rId13"/>
    <p:sldId id="725" r:id="rId14"/>
    <p:sldId id="726" r:id="rId15"/>
    <p:sldId id="727" r:id="rId16"/>
    <p:sldId id="728" r:id="rId17"/>
    <p:sldId id="729" r:id="rId18"/>
    <p:sldId id="730" r:id="rId19"/>
    <p:sldId id="731" r:id="rId20"/>
    <p:sldId id="732" r:id="rId21"/>
    <p:sldId id="733" r:id="rId22"/>
    <p:sldId id="734" r:id="rId23"/>
    <p:sldId id="580" r:id="rId24"/>
    <p:sldId id="581" r:id="rId25"/>
    <p:sldId id="615" r:id="rId26"/>
    <p:sldId id="616" r:id="rId27"/>
    <p:sldId id="617" r:id="rId28"/>
    <p:sldId id="618" r:id="rId29"/>
    <p:sldId id="619" r:id="rId30"/>
    <p:sldId id="620" r:id="rId31"/>
    <p:sldId id="621" r:id="rId32"/>
    <p:sldId id="622" r:id="rId33"/>
    <p:sldId id="623" r:id="rId34"/>
    <p:sldId id="624" r:id="rId35"/>
    <p:sldId id="625" r:id="rId36"/>
    <p:sldId id="626" r:id="rId37"/>
    <p:sldId id="627" r:id="rId38"/>
    <p:sldId id="628" r:id="rId39"/>
    <p:sldId id="629" r:id="rId40"/>
    <p:sldId id="630" r:id="rId41"/>
    <p:sldId id="631" r:id="rId42"/>
    <p:sldId id="632" r:id="rId43"/>
    <p:sldId id="633" r:id="rId44"/>
    <p:sldId id="634" r:id="rId45"/>
    <p:sldId id="635" r:id="rId46"/>
    <p:sldId id="636" r:id="rId47"/>
    <p:sldId id="639" r:id="rId48"/>
    <p:sldId id="637" r:id="rId49"/>
    <p:sldId id="638" r:id="rId50"/>
    <p:sldId id="640" r:id="rId51"/>
    <p:sldId id="641" r:id="rId52"/>
    <p:sldId id="642" r:id="rId53"/>
    <p:sldId id="643" r:id="rId54"/>
    <p:sldId id="644" r:id="rId55"/>
    <p:sldId id="645" r:id="rId56"/>
    <p:sldId id="646" r:id="rId57"/>
    <p:sldId id="647" r:id="rId58"/>
    <p:sldId id="648" r:id="rId59"/>
    <p:sldId id="649" r:id="rId60"/>
    <p:sldId id="650" r:id="rId61"/>
    <p:sldId id="651" r:id="rId62"/>
    <p:sldId id="652" r:id="rId63"/>
    <p:sldId id="653" r:id="rId64"/>
    <p:sldId id="654" r:id="rId65"/>
    <p:sldId id="655" r:id="rId66"/>
    <p:sldId id="656" r:id="rId67"/>
    <p:sldId id="657" r:id="rId68"/>
    <p:sldId id="742" r:id="rId69"/>
    <p:sldId id="743" r:id="rId70"/>
    <p:sldId id="744" r:id="rId71"/>
    <p:sldId id="745" r:id="rId72"/>
    <p:sldId id="658" r:id="rId73"/>
    <p:sldId id="659" r:id="rId74"/>
    <p:sldId id="660" r:id="rId75"/>
    <p:sldId id="661" r:id="rId76"/>
    <p:sldId id="662" r:id="rId77"/>
    <p:sldId id="663" r:id="rId78"/>
    <p:sldId id="664" r:id="rId79"/>
    <p:sldId id="665" r:id="rId80"/>
    <p:sldId id="666" r:id="rId81"/>
    <p:sldId id="667" r:id="rId82"/>
    <p:sldId id="668" r:id="rId83"/>
    <p:sldId id="669" r:id="rId84"/>
    <p:sldId id="670" r:id="rId85"/>
    <p:sldId id="671" r:id="rId86"/>
    <p:sldId id="672" r:id="rId87"/>
    <p:sldId id="673" r:id="rId88"/>
    <p:sldId id="674" r:id="rId89"/>
    <p:sldId id="675" r:id="rId90"/>
    <p:sldId id="676" r:id="rId91"/>
    <p:sldId id="677" r:id="rId92"/>
    <p:sldId id="678" r:id="rId93"/>
    <p:sldId id="679" r:id="rId94"/>
    <p:sldId id="680" r:id="rId95"/>
    <p:sldId id="681" r:id="rId96"/>
    <p:sldId id="682" r:id="rId97"/>
    <p:sldId id="683" r:id="rId98"/>
    <p:sldId id="684" r:id="rId99"/>
    <p:sldId id="685" r:id="rId100"/>
    <p:sldId id="686" r:id="rId101"/>
    <p:sldId id="687" r:id="rId102"/>
    <p:sldId id="688" r:id="rId103"/>
    <p:sldId id="689" r:id="rId104"/>
    <p:sldId id="690" r:id="rId105"/>
    <p:sldId id="691" r:id="rId106"/>
    <p:sldId id="692" r:id="rId107"/>
    <p:sldId id="693" r:id="rId108"/>
    <p:sldId id="694" r:id="rId109"/>
    <p:sldId id="695" r:id="rId110"/>
    <p:sldId id="696" r:id="rId111"/>
    <p:sldId id="697" r:id="rId112"/>
    <p:sldId id="698" r:id="rId113"/>
    <p:sldId id="699" r:id="rId114"/>
    <p:sldId id="700" r:id="rId115"/>
    <p:sldId id="701" r:id="rId116"/>
    <p:sldId id="702" r:id="rId117"/>
    <p:sldId id="703" r:id="rId118"/>
    <p:sldId id="704" r:id="rId119"/>
    <p:sldId id="705" r:id="rId120"/>
    <p:sldId id="706" r:id="rId121"/>
    <p:sldId id="707" r:id="rId122"/>
    <p:sldId id="708" r:id="rId123"/>
    <p:sldId id="709" r:id="rId124"/>
    <p:sldId id="710" r:id="rId125"/>
    <p:sldId id="711" r:id="rId126"/>
    <p:sldId id="712" r:id="rId127"/>
    <p:sldId id="713" r:id="rId128"/>
    <p:sldId id="714" r:id="rId129"/>
    <p:sldId id="715" r:id="rId130"/>
    <p:sldId id="716" r:id="rId131"/>
    <p:sldId id="717" r:id="rId132"/>
    <p:sldId id="587" r:id="rId133"/>
    <p:sldId id="588" r:id="rId134"/>
    <p:sldId id="590" r:id="rId135"/>
    <p:sldId id="591" r:id="rId136"/>
    <p:sldId id="592" r:id="rId137"/>
    <p:sldId id="504" r:id="rId138"/>
    <p:sldId id="505" r:id="rId139"/>
    <p:sldId id="506" r:id="rId140"/>
    <p:sldId id="593" r:id="rId141"/>
    <p:sldId id="416" r:id="rId142"/>
    <p:sldId id="594" r:id="rId143"/>
    <p:sldId id="735" r:id="rId144"/>
    <p:sldId id="595" r:id="rId145"/>
    <p:sldId id="596" r:id="rId146"/>
    <p:sldId id="597" r:id="rId147"/>
    <p:sldId id="736" r:id="rId148"/>
    <p:sldId id="737" r:id="rId149"/>
    <p:sldId id="738" r:id="rId150"/>
    <p:sldId id="739" r:id="rId151"/>
    <p:sldId id="598" r:id="rId152"/>
    <p:sldId id="600" r:id="rId153"/>
    <p:sldId id="601" r:id="rId154"/>
    <p:sldId id="602" r:id="rId155"/>
    <p:sldId id="603" r:id="rId156"/>
    <p:sldId id="740" r:id="rId157"/>
    <p:sldId id="741" r:id="rId158"/>
    <p:sldId id="604" r:id="rId159"/>
    <p:sldId id="605" r:id="rId160"/>
    <p:sldId id="606" r:id="rId161"/>
    <p:sldId id="746" r:id="rId162"/>
    <p:sldId id="747" r:id="rId163"/>
    <p:sldId id="607" r:id="rId164"/>
    <p:sldId id="608" r:id="rId165"/>
    <p:sldId id="609" r:id="rId166"/>
    <p:sldId id="610" r:id="rId167"/>
    <p:sldId id="611" r:id="rId168"/>
    <p:sldId id="612" r:id="rId169"/>
    <p:sldId id="613" r:id="rId170"/>
    <p:sldId id="614" r:id="rId171"/>
    <p:sldId id="599" r:id="rId172"/>
    <p:sldId id="748" r:id="rId173"/>
    <p:sldId id="749" r:id="rId174"/>
    <p:sldId id="750" r:id="rId175"/>
    <p:sldId id="751" r:id="rId176"/>
    <p:sldId id="752" r:id="rId177"/>
    <p:sldId id="753" r:id="rId178"/>
    <p:sldId id="441"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53" autoAdjust="0"/>
    <p:restoredTop sz="85305" autoAdjust="0"/>
  </p:normalViewPr>
  <p:slideViewPr>
    <p:cSldViewPr snapToGrid="0" snapToObjects="1">
      <p:cViewPr varScale="1">
        <p:scale>
          <a:sx n="95" d="100"/>
          <a:sy n="95" d="100"/>
        </p:scale>
        <p:origin x="-408"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notesMaster" Target="notesMasters/notesMaster1.xml"/><Relationship Id="rId181" Type="http://schemas.openxmlformats.org/officeDocument/2006/relationships/handoutMaster" Target="handoutMasters/handout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EFFB1-A1EF-C041-A133-75A3515E5E4E}" type="doc">
      <dgm:prSet loTypeId="urn:microsoft.com/office/officeart/2005/8/layout/chart3" loCatId="" qsTypeId="urn:microsoft.com/office/officeart/2005/8/quickstyle/simple3" qsCatId="simple" csTypeId="urn:microsoft.com/office/officeart/2005/8/colors/accent1_2" csCatId="accent1" phldr="1"/>
      <dgm:spPr/>
    </dgm:pt>
    <dgm:pt modelId="{D03B2027-6ABD-B943-A06B-7D5DAB6A840F}">
      <dgm:prSet phldrT="[Text]"/>
      <dgm:spPr/>
      <dgm:t>
        <a:bodyPr/>
        <a:lstStyle/>
        <a:p>
          <a:r>
            <a:rPr lang="en-US" dirty="0" smtClean="0"/>
            <a:t>Seatbelts</a:t>
          </a:r>
          <a:endParaRPr lang="en-US" dirty="0"/>
        </a:p>
      </dgm:t>
    </dgm:pt>
    <dgm:pt modelId="{9CCD3339-3330-8E4B-8521-D0E62AFE3240}" type="parTrans" cxnId="{D29F6EF9-019C-FD4F-9A37-ED66CA2A7F7C}">
      <dgm:prSet/>
      <dgm:spPr/>
      <dgm:t>
        <a:bodyPr/>
        <a:lstStyle/>
        <a:p>
          <a:endParaRPr lang="en-US"/>
        </a:p>
      </dgm:t>
    </dgm:pt>
    <dgm:pt modelId="{E068F8F1-7072-AF4F-95FC-F0F958D951B4}" type="sibTrans" cxnId="{D29F6EF9-019C-FD4F-9A37-ED66CA2A7F7C}">
      <dgm:prSet/>
      <dgm:spPr/>
      <dgm:t>
        <a:bodyPr/>
        <a:lstStyle/>
        <a:p>
          <a:endParaRPr lang="en-US"/>
        </a:p>
      </dgm:t>
    </dgm:pt>
    <dgm:pt modelId="{5A696DFA-34A6-234D-AECB-B2AEC304692A}">
      <dgm:prSet phldrT="[Text]"/>
      <dgm:spPr/>
      <dgm:t>
        <a:bodyPr/>
        <a:lstStyle/>
        <a:p>
          <a:r>
            <a:rPr lang="en-US" dirty="0" smtClean="0"/>
            <a:t>Risk taking</a:t>
          </a:r>
          <a:endParaRPr lang="en-US" dirty="0"/>
        </a:p>
      </dgm:t>
    </dgm:pt>
    <dgm:pt modelId="{0B54DE39-60E5-EF44-BB77-CE15497F340D}" type="sibTrans" cxnId="{12833AF5-1973-8A4A-A08B-41E91C734CC5}">
      <dgm:prSet/>
      <dgm:spPr/>
      <dgm:t>
        <a:bodyPr/>
        <a:lstStyle/>
        <a:p>
          <a:endParaRPr lang="en-US"/>
        </a:p>
      </dgm:t>
    </dgm:pt>
    <dgm:pt modelId="{4566A534-E1E9-2C49-A7F1-1742E422093B}" type="parTrans" cxnId="{12833AF5-1973-8A4A-A08B-41E91C734CC5}">
      <dgm:prSet/>
      <dgm:spPr/>
      <dgm:t>
        <a:bodyPr/>
        <a:lstStyle/>
        <a:p>
          <a:endParaRPr lang="en-US"/>
        </a:p>
      </dgm:t>
    </dgm:pt>
    <dgm:pt modelId="{D25BFBDB-C439-D141-8F49-4D30E2D1FC75}">
      <dgm:prSet phldrT="[Text]"/>
      <dgm:spPr/>
      <dgm:t>
        <a:bodyPr/>
        <a:lstStyle/>
        <a:p>
          <a:r>
            <a:rPr lang="en-US" dirty="0" smtClean="0"/>
            <a:t>Actions of other drivers</a:t>
          </a:r>
          <a:endParaRPr lang="en-US" dirty="0"/>
        </a:p>
      </dgm:t>
    </dgm:pt>
    <dgm:pt modelId="{81186CBF-91E3-B64E-856F-13C0BD83DF10}" type="sibTrans" cxnId="{A45C83C8-DBCE-AA48-A07C-DA43B7A22B65}">
      <dgm:prSet/>
      <dgm:spPr/>
      <dgm:t>
        <a:bodyPr/>
        <a:lstStyle/>
        <a:p>
          <a:endParaRPr lang="en-US"/>
        </a:p>
      </dgm:t>
    </dgm:pt>
    <dgm:pt modelId="{4461BA25-7E4A-E646-B1D9-B69C3205B26D}" type="parTrans" cxnId="{A45C83C8-DBCE-AA48-A07C-DA43B7A22B65}">
      <dgm:prSet/>
      <dgm:spPr/>
      <dgm:t>
        <a:bodyPr/>
        <a:lstStyle/>
        <a:p>
          <a:endParaRPr lang="en-US"/>
        </a:p>
      </dgm:t>
    </dgm:pt>
    <dgm:pt modelId="{7FF487EE-9B18-9848-B23D-4D3A3F57AD39}">
      <dgm:prSet phldrT="[Text]"/>
      <dgm:spPr/>
      <dgm:t>
        <a:bodyPr/>
        <a:lstStyle/>
        <a:p>
          <a:r>
            <a:rPr lang="en-US" dirty="0" smtClean="0"/>
            <a:t>Weather</a:t>
          </a:r>
          <a:endParaRPr lang="en-US" dirty="0"/>
        </a:p>
      </dgm:t>
    </dgm:pt>
    <dgm:pt modelId="{6C42EF27-DD37-9441-81F1-EE2BAB2C920A}" type="parTrans" cxnId="{D0CF01D5-ECD2-5F4F-B869-ECE245238B9A}">
      <dgm:prSet/>
      <dgm:spPr/>
      <dgm:t>
        <a:bodyPr/>
        <a:lstStyle/>
        <a:p>
          <a:endParaRPr lang="en-US"/>
        </a:p>
      </dgm:t>
    </dgm:pt>
    <dgm:pt modelId="{B34AACD9-8133-6A49-8549-C9AA279F2968}" type="sibTrans" cxnId="{D0CF01D5-ECD2-5F4F-B869-ECE245238B9A}">
      <dgm:prSet/>
      <dgm:spPr/>
      <dgm:t>
        <a:bodyPr/>
        <a:lstStyle/>
        <a:p>
          <a:endParaRPr lang="en-US"/>
        </a:p>
      </dgm:t>
    </dgm:pt>
    <dgm:pt modelId="{4BF38560-A2E8-694C-A3FD-B124F12FB725}" type="pres">
      <dgm:prSet presAssocID="{4A6EFFB1-A1EF-C041-A133-75A3515E5E4E}" presName="compositeShape" presStyleCnt="0">
        <dgm:presLayoutVars>
          <dgm:chMax val="7"/>
          <dgm:dir/>
          <dgm:resizeHandles val="exact"/>
        </dgm:presLayoutVars>
      </dgm:prSet>
      <dgm:spPr/>
    </dgm:pt>
    <dgm:pt modelId="{8BCA12D4-D5BA-F14B-B872-B2CCF5068EC3}" type="pres">
      <dgm:prSet presAssocID="{4A6EFFB1-A1EF-C041-A133-75A3515E5E4E}" presName="wedge1" presStyleLbl="node1" presStyleIdx="0" presStyleCnt="4"/>
      <dgm:spPr/>
      <dgm:t>
        <a:bodyPr/>
        <a:lstStyle/>
        <a:p>
          <a:endParaRPr lang="en-US"/>
        </a:p>
      </dgm:t>
    </dgm:pt>
    <dgm:pt modelId="{553E6BCB-04D0-F146-BB61-547A9BA51FB3}" type="pres">
      <dgm:prSet presAssocID="{4A6EFFB1-A1EF-C041-A133-75A3515E5E4E}" presName="wedge1Tx" presStyleLbl="node1" presStyleIdx="0" presStyleCnt="4">
        <dgm:presLayoutVars>
          <dgm:chMax val="0"/>
          <dgm:chPref val="0"/>
          <dgm:bulletEnabled val="1"/>
        </dgm:presLayoutVars>
      </dgm:prSet>
      <dgm:spPr/>
      <dgm:t>
        <a:bodyPr/>
        <a:lstStyle/>
        <a:p>
          <a:endParaRPr lang="en-US"/>
        </a:p>
      </dgm:t>
    </dgm:pt>
    <dgm:pt modelId="{B5BDE046-39A3-E040-AE7C-573220797472}" type="pres">
      <dgm:prSet presAssocID="{4A6EFFB1-A1EF-C041-A133-75A3515E5E4E}" presName="wedge2" presStyleLbl="node1" presStyleIdx="1" presStyleCnt="4"/>
      <dgm:spPr/>
      <dgm:t>
        <a:bodyPr/>
        <a:lstStyle/>
        <a:p>
          <a:endParaRPr lang="en-US"/>
        </a:p>
      </dgm:t>
    </dgm:pt>
    <dgm:pt modelId="{1191E926-674A-9A4B-9A7C-6FAC9AFC5408}" type="pres">
      <dgm:prSet presAssocID="{4A6EFFB1-A1EF-C041-A133-75A3515E5E4E}" presName="wedge2Tx" presStyleLbl="node1" presStyleIdx="1" presStyleCnt="4">
        <dgm:presLayoutVars>
          <dgm:chMax val="0"/>
          <dgm:chPref val="0"/>
          <dgm:bulletEnabled val="1"/>
        </dgm:presLayoutVars>
      </dgm:prSet>
      <dgm:spPr/>
      <dgm:t>
        <a:bodyPr/>
        <a:lstStyle/>
        <a:p>
          <a:endParaRPr lang="en-US"/>
        </a:p>
      </dgm:t>
    </dgm:pt>
    <dgm:pt modelId="{8ABC6833-79D2-BB4B-9490-782B5C4F35C9}" type="pres">
      <dgm:prSet presAssocID="{4A6EFFB1-A1EF-C041-A133-75A3515E5E4E}" presName="wedge3" presStyleLbl="node1" presStyleIdx="2" presStyleCnt="4"/>
      <dgm:spPr/>
      <dgm:t>
        <a:bodyPr/>
        <a:lstStyle/>
        <a:p>
          <a:endParaRPr lang="en-US"/>
        </a:p>
      </dgm:t>
    </dgm:pt>
    <dgm:pt modelId="{C5BEAAB2-D4E7-6642-A9D6-1CC68319F057}" type="pres">
      <dgm:prSet presAssocID="{4A6EFFB1-A1EF-C041-A133-75A3515E5E4E}" presName="wedge3Tx" presStyleLbl="node1" presStyleIdx="2" presStyleCnt="4">
        <dgm:presLayoutVars>
          <dgm:chMax val="0"/>
          <dgm:chPref val="0"/>
          <dgm:bulletEnabled val="1"/>
        </dgm:presLayoutVars>
      </dgm:prSet>
      <dgm:spPr/>
      <dgm:t>
        <a:bodyPr/>
        <a:lstStyle/>
        <a:p>
          <a:endParaRPr lang="en-US"/>
        </a:p>
      </dgm:t>
    </dgm:pt>
    <dgm:pt modelId="{507AEEF7-CB29-9C41-893F-7756C93D2049}" type="pres">
      <dgm:prSet presAssocID="{4A6EFFB1-A1EF-C041-A133-75A3515E5E4E}" presName="wedge4" presStyleLbl="node1" presStyleIdx="3" presStyleCnt="4"/>
      <dgm:spPr/>
      <dgm:t>
        <a:bodyPr/>
        <a:lstStyle/>
        <a:p>
          <a:endParaRPr lang="en-US"/>
        </a:p>
      </dgm:t>
    </dgm:pt>
    <dgm:pt modelId="{9569C6E6-573C-D143-9AF3-D91B96B79D50}" type="pres">
      <dgm:prSet presAssocID="{4A6EFFB1-A1EF-C041-A133-75A3515E5E4E}" presName="wedge4Tx" presStyleLbl="node1" presStyleIdx="3" presStyleCnt="4">
        <dgm:presLayoutVars>
          <dgm:chMax val="0"/>
          <dgm:chPref val="0"/>
          <dgm:bulletEnabled val="1"/>
        </dgm:presLayoutVars>
      </dgm:prSet>
      <dgm:spPr/>
      <dgm:t>
        <a:bodyPr/>
        <a:lstStyle/>
        <a:p>
          <a:endParaRPr lang="en-US"/>
        </a:p>
      </dgm:t>
    </dgm:pt>
  </dgm:ptLst>
  <dgm:cxnLst>
    <dgm:cxn modelId="{5418FA40-9CE6-D048-BE2C-57C98830B6DB}" type="presOf" srcId="{7FF487EE-9B18-9848-B23D-4D3A3F57AD39}" destId="{C5BEAAB2-D4E7-6642-A9D6-1CC68319F057}" srcOrd="1" destOrd="0" presId="urn:microsoft.com/office/officeart/2005/8/layout/chart3"/>
    <dgm:cxn modelId="{D0CF01D5-ECD2-5F4F-B869-ECE245238B9A}" srcId="{4A6EFFB1-A1EF-C041-A133-75A3515E5E4E}" destId="{7FF487EE-9B18-9848-B23D-4D3A3F57AD39}" srcOrd="2" destOrd="0" parTransId="{6C42EF27-DD37-9441-81F1-EE2BAB2C920A}" sibTransId="{B34AACD9-8133-6A49-8549-C9AA279F2968}"/>
    <dgm:cxn modelId="{A45C83C8-DBCE-AA48-A07C-DA43B7A22B65}" srcId="{4A6EFFB1-A1EF-C041-A133-75A3515E5E4E}" destId="{D25BFBDB-C439-D141-8F49-4D30E2D1FC75}" srcOrd="1" destOrd="0" parTransId="{4461BA25-7E4A-E646-B1D9-B69C3205B26D}" sibTransId="{81186CBF-91E3-B64E-856F-13C0BD83DF10}"/>
    <dgm:cxn modelId="{CC5CF0B9-7828-1A48-910B-AA44A3CC38D3}" type="presOf" srcId="{D03B2027-6ABD-B943-A06B-7D5DAB6A840F}" destId="{553E6BCB-04D0-F146-BB61-547A9BA51FB3}" srcOrd="1" destOrd="0" presId="urn:microsoft.com/office/officeart/2005/8/layout/chart3"/>
    <dgm:cxn modelId="{12833AF5-1973-8A4A-A08B-41E91C734CC5}" srcId="{4A6EFFB1-A1EF-C041-A133-75A3515E5E4E}" destId="{5A696DFA-34A6-234D-AECB-B2AEC304692A}" srcOrd="3" destOrd="0" parTransId="{4566A534-E1E9-2C49-A7F1-1742E422093B}" sibTransId="{0B54DE39-60E5-EF44-BB77-CE15497F340D}"/>
    <dgm:cxn modelId="{AD9E5779-48DF-EA4A-AC42-4FA3E783C17E}" type="presOf" srcId="{D03B2027-6ABD-B943-A06B-7D5DAB6A840F}" destId="{8BCA12D4-D5BA-F14B-B872-B2CCF5068EC3}" srcOrd="0" destOrd="0" presId="urn:microsoft.com/office/officeart/2005/8/layout/chart3"/>
    <dgm:cxn modelId="{E769251F-B81D-6F42-B690-56C59D4CF037}" type="presOf" srcId="{7FF487EE-9B18-9848-B23D-4D3A3F57AD39}" destId="{8ABC6833-79D2-BB4B-9490-782B5C4F35C9}" srcOrd="0" destOrd="0" presId="urn:microsoft.com/office/officeart/2005/8/layout/chart3"/>
    <dgm:cxn modelId="{D182E231-83C6-6645-8FEC-9357B1DDD9FB}" type="presOf" srcId="{4A6EFFB1-A1EF-C041-A133-75A3515E5E4E}" destId="{4BF38560-A2E8-694C-A3FD-B124F12FB725}" srcOrd="0" destOrd="0" presId="urn:microsoft.com/office/officeart/2005/8/layout/chart3"/>
    <dgm:cxn modelId="{D29F6EF9-019C-FD4F-9A37-ED66CA2A7F7C}" srcId="{4A6EFFB1-A1EF-C041-A133-75A3515E5E4E}" destId="{D03B2027-6ABD-B943-A06B-7D5DAB6A840F}" srcOrd="0" destOrd="0" parTransId="{9CCD3339-3330-8E4B-8521-D0E62AFE3240}" sibTransId="{E068F8F1-7072-AF4F-95FC-F0F958D951B4}"/>
    <dgm:cxn modelId="{E49D0942-2F77-FE4D-AFEF-00652B2B6EF5}" type="presOf" srcId="{D25BFBDB-C439-D141-8F49-4D30E2D1FC75}" destId="{B5BDE046-39A3-E040-AE7C-573220797472}" srcOrd="0" destOrd="0" presId="urn:microsoft.com/office/officeart/2005/8/layout/chart3"/>
    <dgm:cxn modelId="{61D8A02F-5A4C-FE4B-BCF1-BF19976127A1}" type="presOf" srcId="{5A696DFA-34A6-234D-AECB-B2AEC304692A}" destId="{9569C6E6-573C-D143-9AF3-D91B96B79D50}" srcOrd="1" destOrd="0" presId="urn:microsoft.com/office/officeart/2005/8/layout/chart3"/>
    <dgm:cxn modelId="{9F334299-7EE0-FD40-B2C7-4133A27A7F2F}" type="presOf" srcId="{5A696DFA-34A6-234D-AECB-B2AEC304692A}" destId="{507AEEF7-CB29-9C41-893F-7756C93D2049}" srcOrd="0" destOrd="0" presId="urn:microsoft.com/office/officeart/2005/8/layout/chart3"/>
    <dgm:cxn modelId="{DBF39A5F-59A1-1441-8205-230000BD3A34}" type="presOf" srcId="{D25BFBDB-C439-D141-8F49-4D30E2D1FC75}" destId="{1191E926-674A-9A4B-9A7C-6FAC9AFC5408}" srcOrd="1" destOrd="0" presId="urn:microsoft.com/office/officeart/2005/8/layout/chart3"/>
    <dgm:cxn modelId="{234FF184-DE33-3C40-9D2E-84CB906D2D4B}" type="presParOf" srcId="{4BF38560-A2E8-694C-A3FD-B124F12FB725}" destId="{8BCA12D4-D5BA-F14B-B872-B2CCF5068EC3}" srcOrd="0" destOrd="0" presId="urn:microsoft.com/office/officeart/2005/8/layout/chart3"/>
    <dgm:cxn modelId="{CB004BB5-9FA0-CA4B-9441-8F83AC879FFF}" type="presParOf" srcId="{4BF38560-A2E8-694C-A3FD-B124F12FB725}" destId="{553E6BCB-04D0-F146-BB61-547A9BA51FB3}" srcOrd="1" destOrd="0" presId="urn:microsoft.com/office/officeart/2005/8/layout/chart3"/>
    <dgm:cxn modelId="{477A2565-226C-6D4C-A6C8-3BCDCAF57F24}" type="presParOf" srcId="{4BF38560-A2E8-694C-A3FD-B124F12FB725}" destId="{B5BDE046-39A3-E040-AE7C-573220797472}" srcOrd="2" destOrd="0" presId="urn:microsoft.com/office/officeart/2005/8/layout/chart3"/>
    <dgm:cxn modelId="{DB2F9AC9-A7C3-A443-8ABF-C86FAC7597E2}" type="presParOf" srcId="{4BF38560-A2E8-694C-A3FD-B124F12FB725}" destId="{1191E926-674A-9A4B-9A7C-6FAC9AFC5408}" srcOrd="3" destOrd="0" presId="urn:microsoft.com/office/officeart/2005/8/layout/chart3"/>
    <dgm:cxn modelId="{A419F706-0831-204F-89B9-0ABF3A37070E}" type="presParOf" srcId="{4BF38560-A2E8-694C-A3FD-B124F12FB725}" destId="{8ABC6833-79D2-BB4B-9490-782B5C4F35C9}" srcOrd="4" destOrd="0" presId="urn:microsoft.com/office/officeart/2005/8/layout/chart3"/>
    <dgm:cxn modelId="{1C18B9FA-2BE5-6C4B-85F7-F255F908C157}" type="presParOf" srcId="{4BF38560-A2E8-694C-A3FD-B124F12FB725}" destId="{C5BEAAB2-D4E7-6642-A9D6-1CC68319F057}" srcOrd="5" destOrd="0" presId="urn:microsoft.com/office/officeart/2005/8/layout/chart3"/>
    <dgm:cxn modelId="{C06EE46B-842D-6443-B644-A80EC59038ED}" type="presParOf" srcId="{4BF38560-A2E8-694C-A3FD-B124F12FB725}" destId="{507AEEF7-CB29-9C41-893F-7756C93D2049}" srcOrd="6" destOrd="0" presId="urn:microsoft.com/office/officeart/2005/8/layout/chart3"/>
    <dgm:cxn modelId="{88A1978D-AD9F-B74B-BAEA-CB65B9A6ABC3}" type="presParOf" srcId="{4BF38560-A2E8-694C-A3FD-B124F12FB725}" destId="{9569C6E6-573C-D143-9AF3-D91B96B79D50}" srcOrd="7"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A12D4-D5BA-F14B-B872-B2CCF5068EC3}">
      <dsp:nvSpPr>
        <dsp:cNvPr id="0" name=""/>
        <dsp:cNvSpPr/>
      </dsp:nvSpPr>
      <dsp:spPr>
        <a:xfrm>
          <a:off x="900457" y="198062"/>
          <a:ext cx="2670511" cy="2670511"/>
        </a:xfrm>
        <a:prstGeom prst="pie">
          <a:avLst>
            <a:gd name="adj1" fmla="val 16200000"/>
            <a:gd name="adj2" fmla="val 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Seatbelts</a:t>
          </a:r>
          <a:endParaRPr lang="en-US" sz="1800" kern="1200" dirty="0"/>
        </a:p>
      </dsp:txBody>
      <dsp:txXfrm>
        <a:off x="2266233" y="692107"/>
        <a:ext cx="985545" cy="794795"/>
      </dsp:txXfrm>
    </dsp:sp>
    <dsp:sp modelId="{B5BDE046-39A3-E040-AE7C-573220797472}">
      <dsp:nvSpPr>
        <dsp:cNvPr id="0" name=""/>
        <dsp:cNvSpPr/>
      </dsp:nvSpPr>
      <dsp:spPr>
        <a:xfrm>
          <a:off x="787914" y="310605"/>
          <a:ext cx="2670511" cy="2670511"/>
        </a:xfrm>
        <a:prstGeom prst="pie">
          <a:avLst>
            <a:gd name="adj1" fmla="val 0"/>
            <a:gd name="adj2" fmla="val 54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Actions of other drivers</a:t>
          </a:r>
          <a:endParaRPr lang="en-US" sz="1800" kern="1200" dirty="0"/>
        </a:p>
      </dsp:txBody>
      <dsp:txXfrm>
        <a:off x="2170858" y="1693549"/>
        <a:ext cx="985545" cy="794795"/>
      </dsp:txXfrm>
    </dsp:sp>
    <dsp:sp modelId="{8ABC6833-79D2-BB4B-9490-782B5C4F35C9}">
      <dsp:nvSpPr>
        <dsp:cNvPr id="0" name=""/>
        <dsp:cNvSpPr/>
      </dsp:nvSpPr>
      <dsp:spPr>
        <a:xfrm>
          <a:off x="787914" y="310605"/>
          <a:ext cx="2670511" cy="2670511"/>
        </a:xfrm>
        <a:prstGeom prst="pie">
          <a:avLst>
            <a:gd name="adj1" fmla="val 5400000"/>
            <a:gd name="adj2" fmla="val 108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Weather</a:t>
          </a:r>
          <a:endParaRPr lang="en-US" sz="1800" kern="1200" dirty="0"/>
        </a:p>
      </dsp:txBody>
      <dsp:txXfrm>
        <a:off x="1089937" y="1693549"/>
        <a:ext cx="985545" cy="794795"/>
      </dsp:txXfrm>
    </dsp:sp>
    <dsp:sp modelId="{507AEEF7-CB29-9C41-893F-7756C93D2049}">
      <dsp:nvSpPr>
        <dsp:cNvPr id="0" name=""/>
        <dsp:cNvSpPr/>
      </dsp:nvSpPr>
      <dsp:spPr>
        <a:xfrm>
          <a:off x="787914" y="310605"/>
          <a:ext cx="2670511" cy="2670511"/>
        </a:xfrm>
        <a:prstGeom prst="pie">
          <a:avLst>
            <a:gd name="adj1" fmla="val 10800000"/>
            <a:gd name="adj2" fmla="val 1620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Risk taking</a:t>
          </a:r>
          <a:endParaRPr lang="en-US" sz="1800" kern="1200" dirty="0"/>
        </a:p>
      </dsp:txBody>
      <dsp:txXfrm>
        <a:off x="1089937" y="803378"/>
        <a:ext cx="985545" cy="79479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image" Target="../media/image22.emf"/><Relationship Id="rId2"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 OUT ARTICLE, READ and discuss.</a:t>
            </a:r>
          </a:p>
          <a:p>
            <a:r>
              <a:rPr lang="en-US" sz="1200" b="0" i="0" u="none" strike="noStrike" kern="1200" baseline="0" dirty="0" smtClean="0">
                <a:solidFill>
                  <a:schemeClr val="tx1"/>
                </a:solidFill>
                <a:latin typeface="+mn-lt"/>
                <a:ea typeface="+mn-ea"/>
                <a:cs typeface="+mn-cs"/>
              </a:rPr>
              <a:t>Can you envision a study that would convince you that a cause can lead to something happening in the past?</a:t>
            </a:r>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2</a:t>
            </a:fld>
            <a:endParaRPr lang="en-US"/>
          </a:p>
        </p:txBody>
      </p:sp>
    </p:spTree>
    <p:extLst>
      <p:ext uri="{BB962C8B-B14F-4D97-AF65-F5344CB8AC3E}">
        <p14:creationId xmlns:p14="http://schemas.microsoft.com/office/powerpoint/2010/main" val="168124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139</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 uri="{FAA26D3D-D897-4be2-8F04-BA451C77F1D7}">
              <ma14:placeholderFlag xmlns:ma14="http://schemas.microsoft.com/office/mac/drawingml/2011/main" val="1"/>
            </a:ext>
          </a:extLst>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Lucida Grande" charset="0"/>
                <a:cs typeface="Geneva" charset="0"/>
              </a:rPr>
              <a:t>Note negative to positive change among other things</a:t>
            </a:r>
          </a:p>
          <a:p>
            <a:r>
              <a:rPr lang="en-US" dirty="0" smtClean="0">
                <a:latin typeface="Lucida Grande" charset="0"/>
                <a:cs typeface="Geneva" charset="0"/>
              </a:rPr>
              <a:t>----- Meeting Notes (2/19/15 10:00) -----</a:t>
            </a:r>
          </a:p>
          <a:p>
            <a:r>
              <a:rPr lang="en-US" dirty="0" smtClean="0">
                <a:latin typeface="Lucida Grande" charset="0"/>
                <a:cs typeface="Geneva" charset="0"/>
              </a:rPr>
              <a:t>cook's distance</a:t>
            </a:r>
            <a:endParaRPr lang="en-US" dirty="0">
              <a:latin typeface="Lucida Grande" charset="0"/>
              <a:cs typeface="Geneva"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F0F6015-B5BE-DC48-BF90-822506A7E3A5}" type="slidenum">
              <a:rPr lang="en-US" b="0"/>
              <a:pPr eaLnBrk="1" hangingPunct="1"/>
              <a:t>143</a:t>
            </a:fld>
            <a:endParaRPr lang="en-US" b="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of X 2.6,</a:t>
            </a:r>
            <a:r>
              <a:rPr lang="en-US" baseline="0" dirty="0" smtClean="0"/>
              <a:t> mean of y 3</a:t>
            </a:r>
          </a:p>
          <a:p>
            <a:endParaRPr lang="en-US" baseline="0" dirty="0" smtClean="0"/>
          </a:p>
          <a:p>
            <a:r>
              <a:rPr lang="en-US" baseline="0" dirty="0" smtClean="0"/>
              <a:t>Coffee is as related to correct answers as vice versa</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144</a:t>
            </a:fld>
            <a:endParaRPr lang="en-US"/>
          </a:p>
        </p:txBody>
      </p:sp>
    </p:spTree>
    <p:extLst>
      <p:ext uri="{BB962C8B-B14F-4D97-AF65-F5344CB8AC3E}">
        <p14:creationId xmlns:p14="http://schemas.microsoft.com/office/powerpoint/2010/main" val="4955086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145</a:t>
            </a:fld>
            <a:endParaRPr lang="en-US"/>
          </a:p>
        </p:txBody>
      </p:sp>
    </p:spTree>
    <p:extLst>
      <p:ext uri="{BB962C8B-B14F-4D97-AF65-F5344CB8AC3E}">
        <p14:creationId xmlns:p14="http://schemas.microsoft.com/office/powerpoint/2010/main" val="30273728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Cognitive bias</a:t>
            </a:r>
          </a:p>
          <a:p>
            <a:endParaRPr lang="en-US" dirty="0" smtClean="0"/>
          </a:p>
          <a:p>
            <a:r>
              <a:rPr lang="en-US" sz="1200" b="0" i="0" u="none" strike="noStrike" kern="1200" baseline="0" dirty="0" smtClean="0">
                <a:solidFill>
                  <a:schemeClr val="tx1"/>
                </a:solidFill>
                <a:latin typeface="+mn-lt"/>
                <a:ea typeface="+mn-ea"/>
                <a:cs typeface="+mn-cs"/>
              </a:rPr>
              <a:t>Fig. 1A were judged  as positively related by 87%,  as negatively related by 2%, and  as unrelated by 11% of participants. The two uncorrelated  sequences in Fig. 1B  were judged  as positively related by 3%,  as negatively related by 79%, and  as unrelated by 18% of participants.</a:t>
            </a:r>
          </a:p>
          <a:p>
            <a:r>
              <a:rPr lang="en-US" sz="1200" b="0" i="0" u="none" strike="noStrike" kern="1200" baseline="0" dirty="0" smtClean="0">
                <a:solidFill>
                  <a:schemeClr val="tx1"/>
                </a:solidFill>
                <a:latin typeface="+mn-lt"/>
                <a:ea typeface="+mn-ea"/>
                <a:cs typeface="+mn-cs"/>
              </a:rPr>
              <a:t>----- Meeting Notes (8/31/15 17:30) -----</a:t>
            </a:r>
          </a:p>
          <a:p>
            <a:r>
              <a:rPr lang="en-US" sz="1200" b="0" i="0" u="none" strike="noStrike" kern="1200" baseline="0" dirty="0" smtClean="0">
                <a:solidFill>
                  <a:schemeClr val="tx1"/>
                </a:solidFill>
                <a:latin typeface="+mn-lt"/>
                <a:ea typeface="+mn-ea"/>
                <a:cs typeface="+mn-cs"/>
              </a:rPr>
              <a:t>reformant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146</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147</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980D2D58-81E6-4D46-A6DA-C14DCEAD56A6}" type="slidenum">
              <a:rPr lang="en-US" b="0"/>
              <a:pPr eaLnBrk="1" hangingPunct="1"/>
              <a:t>148</a:t>
            </a:fld>
            <a:endParaRPr lang="en-US" b="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Lucida Grande" charset="0"/>
              <a:cs typeface="Geneva"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980D2D58-81E6-4D46-A6DA-C14DCEAD56A6}" type="slidenum">
              <a:rPr lang="en-US" b="0"/>
              <a:pPr eaLnBrk="1" hangingPunct="1"/>
              <a:t>149</a:t>
            </a:fld>
            <a:endParaRPr lang="en-US" b="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150</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bama.ua.edu</a:t>
            </a:r>
            <a:r>
              <a:rPr lang="en-US" dirty="0" smtClean="0"/>
              <a:t>/~</a:t>
            </a:r>
            <a:r>
              <a:rPr lang="en-US" dirty="0" err="1" smtClean="0"/>
              <a:t>sprentic</a:t>
            </a:r>
            <a:r>
              <a:rPr lang="en-US" dirty="0" smtClean="0"/>
              <a:t>/101%20Psych%20&amp;%20Life--Correlation-</a:t>
            </a:r>
            <a:r>
              <a:rPr lang="en-US" dirty="0" err="1" smtClean="0"/>
              <a:t>causation.htm</a:t>
            </a:r>
            <a:endParaRPr lang="en-US" dirty="0" smtClean="0"/>
          </a:p>
          <a:p>
            <a:endParaRPr lang="en-US" dirty="0" smtClean="0"/>
          </a:p>
          <a:p>
            <a:r>
              <a:rPr lang="en-US" dirty="0" smtClean="0"/>
              <a:t>But why</a:t>
            </a:r>
            <a:r>
              <a:rPr lang="en-US" baseline="0" dirty="0" smtClean="0"/>
              <a:t> shouldn’t we use pirates to predict temperature?</a:t>
            </a:r>
          </a:p>
          <a:p>
            <a:endParaRPr lang="en-US" baseline="0" dirty="0" smtClean="0"/>
          </a:p>
          <a:p>
            <a:r>
              <a:rPr lang="en-US" baseline="0" dirty="0" smtClean="0"/>
              <a:t>Now, why do we think pirates don’t cause global warming, or global warming doesn’t cause piracy?</a:t>
            </a:r>
          </a:p>
        </p:txBody>
      </p:sp>
      <p:sp>
        <p:nvSpPr>
          <p:cNvPr id="4" name="Slide Number Placeholder 3"/>
          <p:cNvSpPr>
            <a:spLocks noGrp="1"/>
          </p:cNvSpPr>
          <p:nvPr>
            <p:ph type="sldNum" sz="quarter" idx="10"/>
          </p:nvPr>
        </p:nvSpPr>
        <p:spPr/>
        <p:txBody>
          <a:bodyPr/>
          <a:lstStyle/>
          <a:p>
            <a:fld id="{96F5A71B-BA24-424E-808D-00C995453344}" type="slidenum">
              <a:rPr lang="en-US" smtClean="0"/>
              <a:t>151</a:t>
            </a:fld>
            <a:endParaRPr lang="en-US"/>
          </a:p>
        </p:txBody>
      </p:sp>
    </p:spTree>
    <p:extLst>
      <p:ext uri="{BB962C8B-B14F-4D97-AF65-F5344CB8AC3E}">
        <p14:creationId xmlns:p14="http://schemas.microsoft.com/office/powerpoint/2010/main" val="2526612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Directionality </a:t>
            </a:r>
            <a:r>
              <a:rPr lang="en-US" baseline="0" dirty="0" smtClean="0"/>
              <a:t> = why we can’t use it for prediction!</a:t>
            </a:r>
          </a:p>
          <a:p>
            <a:endParaRPr lang="en-US" baseline="0" dirty="0" smtClean="0"/>
          </a:p>
          <a:p>
            <a:r>
              <a:rPr lang="en-US" baseline="0" dirty="0" smtClean="0"/>
              <a:t>Umbrella vendors out before rain</a:t>
            </a:r>
          </a:p>
          <a:p>
            <a:endParaRPr lang="en-US" baseline="0" dirty="0" smtClean="0"/>
          </a:p>
          <a:p>
            <a:r>
              <a:rPr lang="en-US" baseline="0" dirty="0" smtClean="0"/>
              <a:t>Observe out of order</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152</a:t>
            </a:fld>
            <a:endParaRPr lang="en-US"/>
          </a:p>
        </p:txBody>
      </p:sp>
    </p:spTree>
    <p:extLst>
      <p:ext uri="{BB962C8B-B14F-4D97-AF65-F5344CB8AC3E}">
        <p14:creationId xmlns:p14="http://schemas.microsoft.com/office/powerpoint/2010/main" val="382476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153</a:t>
            </a:fld>
            <a:endParaRPr lang="en-US"/>
          </a:p>
        </p:txBody>
      </p:sp>
    </p:spTree>
    <p:extLst>
      <p:ext uri="{BB962C8B-B14F-4D97-AF65-F5344CB8AC3E}">
        <p14:creationId xmlns:p14="http://schemas.microsoft.com/office/powerpoint/2010/main" val="14659323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Restricted range. Only observing grey</a:t>
            </a:r>
            <a:r>
              <a:rPr lang="en-US" baseline="0" dirty="0" smtClean="0"/>
              <a:t> area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Illustrate restricted range on board. When else does that happen? Surveying political</a:t>
            </a:r>
            <a:r>
              <a:rPr lang="en-US" baseline="0" dirty="0" smtClean="0"/>
              <a:t> website users</a:t>
            </a:r>
            <a:endParaRPr lang="en-US" dirty="0" smtClean="0"/>
          </a:p>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155</a:t>
            </a:fld>
            <a:endParaRPr lang="en-US"/>
          </a:p>
        </p:txBody>
      </p:sp>
    </p:spTree>
    <p:extLst>
      <p:ext uri="{BB962C8B-B14F-4D97-AF65-F5344CB8AC3E}">
        <p14:creationId xmlns:p14="http://schemas.microsoft.com/office/powerpoint/2010/main" val="7263124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sz="1200" dirty="0" smtClean="0">
                <a:solidFill>
                  <a:srgbClr val="000000"/>
                </a:solidFill>
                <a:latin typeface="+mn-lt"/>
                <a:ea typeface="+mn-ea"/>
              </a:rPr>
              <a:t>tests - a much smaller range than the full population from which the researchers could have drawn their sample.</a:t>
            </a:r>
            <a:endParaRPr lang="en-US" dirty="0">
              <a:latin typeface="Lucida Grande" charset="0"/>
              <a:cs typeface="Geneva"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99D2C3B-E299-C447-8DCF-14FEA0D6C794}" type="slidenum">
              <a:rPr lang="en-US" b="0"/>
              <a:pPr eaLnBrk="1" hangingPunct="1"/>
              <a:t>156</a:t>
            </a:fld>
            <a:endParaRPr lang="en-US" b="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addition to correlation without causation, we can have causation without correlation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158</a:t>
            </a:fld>
            <a:endParaRPr lang="en-US"/>
          </a:p>
        </p:txBody>
      </p:sp>
    </p:spTree>
    <p:extLst>
      <p:ext uri="{BB962C8B-B14F-4D97-AF65-F5344CB8AC3E}">
        <p14:creationId xmlns:p14="http://schemas.microsoft.com/office/powerpoint/2010/main" val="16949984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Treatment B is standard, A is experimental approach</a:t>
            </a:r>
          </a:p>
          <a:p>
            <a:endParaRPr lang="en-US" dirty="0" smtClean="0"/>
          </a:p>
          <a:p>
            <a:r>
              <a:rPr lang="en-US" dirty="0" smtClean="0"/>
              <a:t>Who wants treatment A</a:t>
            </a:r>
            <a:r>
              <a:rPr lang="en-US" baseline="0" dirty="0" smtClean="0"/>
              <a:t> and who wants treatment B?</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159</a:t>
            </a:fld>
            <a:endParaRPr lang="en-US"/>
          </a:p>
        </p:txBody>
      </p:sp>
    </p:spTree>
    <p:extLst>
      <p:ext uri="{BB962C8B-B14F-4D97-AF65-F5344CB8AC3E}">
        <p14:creationId xmlns:p14="http://schemas.microsoft.com/office/powerpoint/2010/main" val="24790172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pubmed</a:t>
            </a:r>
            <a:r>
              <a:rPr lang="en-US" dirty="0" smtClean="0"/>
              <a:t>/11747681</a:t>
            </a:r>
          </a:p>
          <a:p>
            <a:endParaRPr lang="en-US" dirty="0" smtClean="0"/>
          </a:p>
          <a:p>
            <a:r>
              <a:rPr lang="en-US" dirty="0" smtClean="0"/>
              <a:t>Ask: so what actually happened?</a:t>
            </a:r>
          </a:p>
          <a:p>
            <a:endParaRPr lang="en-US" dirty="0" smtClean="0"/>
          </a:p>
          <a:p>
            <a:r>
              <a:rPr lang="en-US" dirty="0" smtClean="0"/>
              <a:t>Levels of granularity</a:t>
            </a:r>
            <a:r>
              <a:rPr lang="en-US" baseline="0" dirty="0" smtClean="0"/>
              <a:t> matter!!!</a:t>
            </a:r>
          </a:p>
          <a:p>
            <a:endParaRPr lang="en-US" baseline="0" dirty="0" smtClean="0"/>
          </a:p>
          <a:p>
            <a:r>
              <a:rPr lang="en-US" baseline="0" dirty="0" smtClean="0"/>
              <a:t>Men have higher mortality rate, and more of them got treatment A than B, biasing the sample and vice versa with women.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160</a:t>
            </a:fld>
            <a:endParaRPr lang="en-US"/>
          </a:p>
        </p:txBody>
      </p:sp>
    </p:spTree>
    <p:extLst>
      <p:ext uri="{BB962C8B-B14F-4D97-AF65-F5344CB8AC3E}">
        <p14:creationId xmlns:p14="http://schemas.microsoft.com/office/powerpoint/2010/main" val="11074712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161</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do not want to know only that a</a:t>
            </a:r>
          </a:p>
          <a:p>
            <a:r>
              <a:rPr lang="en-US" sz="1200" b="0" i="0" u="none" strike="noStrike" kern="1200" baseline="0" dirty="0" smtClean="0">
                <a:solidFill>
                  <a:schemeClr val="tx1"/>
                </a:solidFill>
                <a:latin typeface="+mn-lt"/>
                <a:ea typeface="+mn-ea"/>
                <a:cs typeface="+mn-cs"/>
              </a:rPr>
              <a:t>particular drug is associated with renal failure, but rather want to distinguish</a:t>
            </a:r>
          </a:p>
          <a:p>
            <a:r>
              <a:rPr lang="en-US" sz="1200" b="0" i="0" u="none" strike="noStrike" kern="1200" baseline="0" dirty="0" smtClean="0">
                <a:solidFill>
                  <a:schemeClr val="tx1"/>
                </a:solidFill>
                <a:latin typeface="+mn-lt"/>
                <a:ea typeface="+mn-ea"/>
                <a:cs typeface="+mn-cs"/>
              </a:rPr>
              <a:t>between whether this association is due to an adverse drug reaction or the</a:t>
            </a:r>
          </a:p>
          <a:p>
            <a:r>
              <a:rPr lang="en-US" sz="1200" b="0" i="0" u="none" strike="noStrike" kern="1200" baseline="0" dirty="0" smtClean="0">
                <a:solidFill>
                  <a:schemeClr val="tx1"/>
                </a:solidFill>
                <a:latin typeface="+mn-lt"/>
                <a:ea typeface="+mn-ea"/>
                <a:cs typeface="+mn-cs"/>
              </a:rPr>
              <a:t>disease being treated causing both renal failure and prescription of the drug.</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163</a:t>
            </a:fld>
            <a:endParaRPr lang="en-US"/>
          </a:p>
        </p:txBody>
      </p:sp>
    </p:spTree>
    <p:extLst>
      <p:ext uri="{BB962C8B-B14F-4D97-AF65-F5344CB8AC3E}">
        <p14:creationId xmlns:p14="http://schemas.microsoft.com/office/powerpoint/2010/main" val="6513605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a:t>
            </a:r>
            <a:r>
              <a:rPr lang="en-US" baseline="0" dirty="0" smtClean="0"/>
              <a:t> 6 of book? Motivate why we need to automate this reasoning?</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164</a:t>
            </a:fld>
            <a:endParaRPr lang="en-US"/>
          </a:p>
        </p:txBody>
      </p:sp>
    </p:spTree>
    <p:extLst>
      <p:ext uri="{BB962C8B-B14F-4D97-AF65-F5344CB8AC3E}">
        <p14:creationId xmlns:p14="http://schemas.microsoft.com/office/powerpoint/2010/main" val="154192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Observational data/no single method for finding</a:t>
            </a:r>
            <a:br>
              <a:rPr lang="en-US" dirty="0" smtClean="0"/>
            </a:br>
            <a:r>
              <a:rPr lang="en-US" dirty="0" smtClean="0"/>
              <a:t>Prediction/explanation/intervention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33934251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MS PGothic" charset="0"/>
              </a:rPr>
              <a:t>http://</a:t>
            </a:r>
            <a:r>
              <a:rPr lang="en-US" dirty="0" err="1" smtClean="0">
                <a:latin typeface="Calibri" charset="0"/>
                <a:ea typeface="MS PGothic" charset="0"/>
              </a:rPr>
              <a:t>www.ski-epic.com</a:t>
            </a:r>
            <a:r>
              <a:rPr lang="en-US" dirty="0" smtClean="0">
                <a:latin typeface="Calibri" charset="0"/>
                <a:ea typeface="MS PGothic" charset="0"/>
              </a:rPr>
              <a:t>/london_amsterdam_2005/</a:t>
            </a:r>
          </a:p>
          <a:p>
            <a:endParaRPr lang="en-US" dirty="0" smtClean="0">
              <a:latin typeface="Calibri" charset="0"/>
              <a:ea typeface="MS PGothic" charset="0"/>
            </a:endParaRPr>
          </a:p>
          <a:p>
            <a:r>
              <a:rPr lang="en-US" dirty="0" smtClean="0">
                <a:latin typeface="Calibri" charset="0"/>
                <a:ea typeface="MS PGothic" charset="0"/>
              </a:rPr>
              <a:t>“</a:t>
            </a:r>
            <a:r>
              <a:rPr lang="en-US" sz="1200" kern="1200" dirty="0" smtClean="0">
                <a:solidFill>
                  <a:schemeClr val="tx1"/>
                </a:solidFill>
                <a:latin typeface="+mn-lt"/>
                <a:ea typeface="+mn-ea"/>
                <a:cs typeface="+mn-cs"/>
              </a:rPr>
              <a:t>Feel free to use any pictures found here for any purpose you like, with or without credit.  I grant you full rights, for free, forever, to do anything you want, including redistribute the pictures with or without any credit to me”</a:t>
            </a:r>
            <a:endParaRPr lang="en-US" dirty="0">
              <a:latin typeface="Calibri" charset="0"/>
              <a:ea typeface="MS PGothic"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fld id="{137E24B7-039E-584C-974A-10EBCEEC8D1D}" type="slidenum">
              <a:rPr lang="en-US">
                <a:cs typeface="Arial" charset="0"/>
              </a:rPr>
              <a:pPr eaLnBrk="1" hangingPunct="1"/>
              <a:t>166</a:t>
            </a:fld>
            <a:endParaRPr lang="en-US">
              <a:cs typeface="Arial"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a:xfrm>
            <a:off x="1144588" y="685800"/>
            <a:ext cx="4572000" cy="3429000"/>
          </a:xfrm>
          <a:ln/>
        </p:spPr>
      </p:sp>
      <p:sp>
        <p:nvSpPr>
          <p:cNvPr id="8397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t>Timing of effect</a:t>
            </a:r>
          </a:p>
          <a:p>
            <a:pPr lvl="1"/>
            <a:r>
              <a:rPr lang="en-US" dirty="0" smtClean="0"/>
              <a:t>When to buy/sell stock</a:t>
            </a:r>
          </a:p>
          <a:p>
            <a:pPr lvl="1"/>
            <a:r>
              <a:rPr lang="en-US" dirty="0" smtClean="0"/>
              <a:t>When is medication effective</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168</a:t>
            </a:fld>
            <a:endParaRPr lang="en-US"/>
          </a:p>
        </p:txBody>
      </p:sp>
    </p:spTree>
    <p:extLst>
      <p:ext uri="{BB962C8B-B14F-4D97-AF65-F5344CB8AC3E}">
        <p14:creationId xmlns:p14="http://schemas.microsoft.com/office/powerpoint/2010/main" val="3065489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Activity</a:t>
            </a:r>
          </a:p>
          <a:p>
            <a:endParaRPr lang="en-US" dirty="0" smtClean="0"/>
          </a:p>
          <a:p>
            <a:r>
              <a:rPr lang="en-US" dirty="0" smtClean="0"/>
              <a:t>Pair up.</a:t>
            </a:r>
          </a:p>
          <a:p>
            <a:endParaRPr lang="en-US" dirty="0" smtClean="0"/>
          </a:p>
          <a:p>
            <a:r>
              <a:rPr lang="en-US" dirty="0" smtClean="0"/>
              <a:t>Take 2 minutes, each read ONE. </a:t>
            </a:r>
          </a:p>
          <a:p>
            <a:endParaRPr lang="en-US" dirty="0" smtClean="0"/>
          </a:p>
          <a:p>
            <a:r>
              <a:rPr lang="en-US" dirty="0" smtClean="0"/>
              <a:t>Discuss, try to come to consensus on role of coffee.  What evidence is most compelling?</a:t>
            </a:r>
          </a:p>
        </p:txBody>
      </p:sp>
      <p:sp>
        <p:nvSpPr>
          <p:cNvPr id="4" name="Slide Number Placeholder 3"/>
          <p:cNvSpPr>
            <a:spLocks noGrp="1"/>
          </p:cNvSpPr>
          <p:nvPr>
            <p:ph type="sldNum" sz="quarter" idx="10"/>
          </p:nvPr>
        </p:nvSpPr>
        <p:spPr/>
        <p:txBody>
          <a:bodyPr/>
          <a:lstStyle/>
          <a:p>
            <a:fld id="{96F5A71B-BA24-424E-808D-00C995453344}" type="slidenum">
              <a:rPr lang="en-US" smtClean="0"/>
              <a:t>170</a:t>
            </a:fld>
            <a:endParaRPr lang="en-US"/>
          </a:p>
        </p:txBody>
      </p:sp>
    </p:spTree>
    <p:extLst>
      <p:ext uri="{BB962C8B-B14F-4D97-AF65-F5344CB8AC3E}">
        <p14:creationId xmlns:p14="http://schemas.microsoft.com/office/powerpoint/2010/main" val="24955216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172</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173</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174</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175</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176</a:t>
            </a:fld>
            <a:endParaRPr lang="en-US"/>
          </a:p>
        </p:txBody>
      </p:sp>
    </p:spTree>
    <p:extLst>
      <p:ext uri="{BB962C8B-B14F-4D97-AF65-F5344CB8AC3E}">
        <p14:creationId xmlns:p14="http://schemas.microsoft.com/office/powerpoint/2010/main" val="24884158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7229B993-EDED-F84D-8DCA-691A62BD1887}" type="slidenum">
              <a:rPr lang="en-NZ" b="0"/>
              <a:pPr eaLnBrk="1" hangingPunct="1"/>
              <a:t>178</a:t>
            </a:fld>
            <a:endParaRPr lang="en-NZ" b="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NZ">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Meadow took a report estimating the chance</a:t>
            </a:r>
          </a:p>
          <a:p>
            <a:r>
              <a:rPr lang="en-US" sz="1200" b="0" i="0" u="none" strike="noStrike" kern="1200" baseline="0" dirty="0" smtClean="0">
                <a:solidFill>
                  <a:schemeClr val="tx1"/>
                </a:solidFill>
                <a:latin typeface="+mn-lt"/>
                <a:ea typeface="+mn-ea"/>
                <a:cs typeface="+mn-cs"/>
              </a:rPr>
              <a:t>of SIDS as 1 in 8,543 and then said two would be one in 8,543*8,543 – approximately</a:t>
            </a:r>
          </a:p>
          <a:p>
            <a:r>
              <a:rPr lang="en-US" sz="1200" b="0" i="0" u="none" strike="noStrike" kern="1200" baseline="0" dirty="0" smtClean="0">
                <a:solidFill>
                  <a:schemeClr val="tx1"/>
                </a:solidFill>
                <a:latin typeface="+mn-lt"/>
                <a:ea typeface="+mn-ea"/>
                <a:cs typeface="+mn-cs"/>
              </a:rPr>
              <a:t>73 million.</a:t>
            </a:r>
            <a:r>
              <a:rPr lang="en-US" sz="1200" b="1" i="0" u="none" strike="noStrike" kern="1200" baseline="0" dirty="0" smtClean="0">
                <a:solidFill>
                  <a:schemeClr val="tx1"/>
                </a:solidFill>
                <a:latin typeface="+mn-lt"/>
                <a:ea typeface="+mn-ea"/>
                <a:cs typeface="+mn-cs"/>
              </a:rPr>
              <a:t>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Have you ever said it’s too unlikely to be true? Something unlikely has already happened!</a:t>
            </a:r>
            <a:endParaRPr lang="en-US" b="0" dirty="0"/>
          </a:p>
        </p:txBody>
      </p:sp>
      <p:sp>
        <p:nvSpPr>
          <p:cNvPr id="4" name="Slide Number Placeholder 3"/>
          <p:cNvSpPr>
            <a:spLocks noGrp="1"/>
          </p:cNvSpPr>
          <p:nvPr>
            <p:ph type="sldNum" sz="quarter" idx="10"/>
          </p:nvPr>
        </p:nvSpPr>
        <p:spPr/>
        <p:txBody>
          <a:bodyPr/>
          <a:lstStyle/>
          <a:p>
            <a:fld id="{96F5A71B-BA24-424E-808D-00C995453344}" type="slidenum">
              <a:rPr lang="en-US" smtClean="0"/>
              <a:t>24</a:t>
            </a:fld>
            <a:endParaRPr lang="en-US"/>
          </a:p>
        </p:txBody>
      </p:sp>
    </p:spTree>
    <p:extLst>
      <p:ext uri="{BB962C8B-B14F-4D97-AF65-F5344CB8AC3E}">
        <p14:creationId xmlns:p14="http://schemas.microsoft.com/office/powerpoint/2010/main" val="3008213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25</a:t>
            </a:fld>
            <a:endParaRPr lang="en-US"/>
          </a:p>
        </p:txBody>
      </p:sp>
    </p:spTree>
    <p:extLst>
      <p:ext uri="{BB962C8B-B14F-4D97-AF65-F5344CB8AC3E}">
        <p14:creationId xmlns:p14="http://schemas.microsoft.com/office/powerpoint/2010/main" val="80779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examples. When</a:t>
            </a:r>
            <a:r>
              <a:rPr lang="en-US" baseline="0" dirty="0" smtClean="0"/>
              <a:t> we talk about causality we really mean production.</a:t>
            </a:r>
          </a:p>
          <a:p>
            <a:endParaRPr lang="en-US" baseline="0" dirty="0" smtClean="0"/>
          </a:p>
          <a:p>
            <a:r>
              <a:rPr lang="en-US" baseline="0" dirty="0" smtClean="0"/>
              <a:t>Four answers to why things are the way they are</a:t>
            </a:r>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26</a:t>
            </a:fld>
            <a:endParaRPr lang="en-US"/>
          </a:p>
        </p:txBody>
      </p:sp>
    </p:spTree>
    <p:extLst>
      <p:ext uri="{BB962C8B-B14F-4D97-AF65-F5344CB8AC3E}">
        <p14:creationId xmlns:p14="http://schemas.microsoft.com/office/powerpoint/2010/main" val="1473414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27</a:t>
            </a:fld>
            <a:endParaRPr lang="en-US"/>
          </a:p>
        </p:txBody>
      </p:sp>
    </p:spTree>
    <p:extLst>
      <p:ext uri="{BB962C8B-B14F-4D97-AF65-F5344CB8AC3E}">
        <p14:creationId xmlns:p14="http://schemas.microsoft.com/office/powerpoint/2010/main" val="50063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F588A-0AE3-7E40-AEBC-0D36AC237A6D}" type="slidenum">
              <a:rPr lang="en-US"/>
              <a:pPr/>
              <a:t>28</a:t>
            </a:fld>
            <a:endParaRPr lang="en-US"/>
          </a:p>
        </p:txBody>
      </p:sp>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cases where there are real causes that are not contiguous?</a:t>
            </a:r>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29</a:t>
            </a:fld>
            <a:endParaRPr lang="en-US"/>
          </a:p>
        </p:txBody>
      </p:sp>
    </p:spTree>
    <p:extLst>
      <p:ext uri="{BB962C8B-B14F-4D97-AF65-F5344CB8AC3E}">
        <p14:creationId xmlns:p14="http://schemas.microsoft.com/office/powerpoint/2010/main" val="1816003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30</a:t>
            </a:fld>
            <a:endParaRPr lang="en-US"/>
          </a:p>
        </p:txBody>
      </p:sp>
    </p:spTree>
    <p:extLst>
      <p:ext uri="{BB962C8B-B14F-4D97-AF65-F5344CB8AC3E}">
        <p14:creationId xmlns:p14="http://schemas.microsoft.com/office/powerpoint/2010/main" val="59705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3</a:t>
            </a:fld>
            <a:endParaRPr lang="en-US"/>
          </a:p>
        </p:txBody>
      </p:sp>
    </p:spTree>
    <p:extLst>
      <p:ext uri="{BB962C8B-B14F-4D97-AF65-F5344CB8AC3E}">
        <p14:creationId xmlns:p14="http://schemas.microsoft.com/office/powerpoint/2010/main" val="318474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eaLnBrk="1" hangingPunct="1">
              <a:lnSpc>
                <a:spcPct val="80000"/>
              </a:lnSpc>
            </a:pPr>
            <a:r>
              <a:rPr lang="en-US" sz="1000" dirty="0" smtClean="0">
                <a:latin typeface="Calibri" charset="0"/>
              </a:rPr>
              <a:t>Contiguity: cause and effect are nearby</a:t>
            </a:r>
          </a:p>
          <a:p>
            <a:pPr marL="1143000" lvl="2" indent="-228600" eaLnBrk="1" hangingPunct="1">
              <a:lnSpc>
                <a:spcPct val="80000"/>
              </a:lnSpc>
            </a:pPr>
            <a:r>
              <a:rPr lang="en-US" sz="1000" dirty="0" smtClean="0">
                <a:latin typeface="Calibri" charset="0"/>
              </a:rPr>
              <a:t>Temporal priority: cause occurs prior to effect</a:t>
            </a:r>
          </a:p>
          <a:p>
            <a:pPr marL="1143000" lvl="2" indent="-228600" eaLnBrk="1" hangingPunct="1">
              <a:lnSpc>
                <a:spcPct val="80000"/>
              </a:lnSpc>
            </a:pPr>
            <a:r>
              <a:rPr lang="en-US" sz="1000" dirty="0" smtClean="0">
                <a:latin typeface="Calibri" charset="0"/>
              </a:rPr>
              <a:t>Constant conjunction: cause regularly followed by effect</a:t>
            </a:r>
          </a:p>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32</a:t>
            </a:fld>
            <a:endParaRPr lang="en-US"/>
          </a:p>
        </p:txBody>
      </p:sp>
    </p:spTree>
    <p:extLst>
      <p:ext uri="{BB962C8B-B14F-4D97-AF65-F5344CB8AC3E}">
        <p14:creationId xmlns:p14="http://schemas.microsoft.com/office/powerpoint/2010/main" val="3003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33</a:t>
            </a:fld>
            <a:endParaRPr lang="en-US"/>
          </a:p>
        </p:txBody>
      </p:sp>
    </p:spTree>
    <p:extLst>
      <p:ext uri="{BB962C8B-B14F-4D97-AF65-F5344CB8AC3E}">
        <p14:creationId xmlns:p14="http://schemas.microsoft.com/office/powerpoint/2010/main" val="217577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34</a:t>
            </a:fld>
            <a:endParaRPr lang="en-US"/>
          </a:p>
        </p:txBody>
      </p:sp>
    </p:spTree>
    <p:extLst>
      <p:ext uri="{BB962C8B-B14F-4D97-AF65-F5344CB8AC3E}">
        <p14:creationId xmlns:p14="http://schemas.microsoft.com/office/powerpoint/2010/main" val="95375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35</a:t>
            </a:fld>
            <a:endParaRPr lang="en-US"/>
          </a:p>
        </p:txBody>
      </p:sp>
    </p:spTree>
    <p:extLst>
      <p:ext uri="{BB962C8B-B14F-4D97-AF65-F5344CB8AC3E}">
        <p14:creationId xmlns:p14="http://schemas.microsoft.com/office/powerpoint/2010/main" val="338009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36</a:t>
            </a:fld>
            <a:endParaRPr lang="en-US"/>
          </a:p>
        </p:txBody>
      </p:sp>
    </p:spTree>
    <p:extLst>
      <p:ext uri="{BB962C8B-B14F-4D97-AF65-F5344CB8AC3E}">
        <p14:creationId xmlns:p14="http://schemas.microsoft.com/office/powerpoint/2010/main" val="458134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2715A2-15A0-7A4F-929A-7CAD6CC37DB0}" type="slidenum">
              <a:rPr lang="en-US"/>
              <a:pPr/>
              <a:t>37</a:t>
            </a:fld>
            <a:endParaRPr lang="en-US"/>
          </a:p>
        </p:txBody>
      </p:sp>
      <p:sp>
        <p:nvSpPr>
          <p:cNvPr id="29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699" name="Rectangle 3"/>
          <p:cNvSpPr>
            <a:spLocks noGrp="1" noChangeArrowheads="1"/>
          </p:cNvSpPr>
          <p:nvPr>
            <p:ph type="body" idx="1"/>
          </p:nvPr>
        </p:nvSpPr>
        <p:spPr/>
        <p:txBody>
          <a:bodyPr/>
          <a:lstStyle/>
          <a:p>
            <a:r>
              <a:rPr lang="en-US" dirty="0" smtClean="0"/>
              <a:t>	</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AD8ED-09A3-4347-B039-4F09CC276E7B}" type="slidenum">
              <a:rPr lang="en-US"/>
              <a:pPr/>
              <a:t>38</a:t>
            </a:fld>
            <a:endParaRPr lang="en-US"/>
          </a:p>
        </p:txBody>
      </p:sp>
      <p:sp>
        <p:nvSpPr>
          <p:cNvPr id="2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39</a:t>
            </a:fld>
            <a:endParaRPr lang="en-US"/>
          </a:p>
        </p:txBody>
      </p:sp>
    </p:spTree>
    <p:extLst>
      <p:ext uri="{BB962C8B-B14F-4D97-AF65-F5344CB8AC3E}">
        <p14:creationId xmlns:p14="http://schemas.microsoft.com/office/powerpoint/2010/main" val="165301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40</a:t>
            </a:fld>
            <a:endParaRPr lang="en-US"/>
          </a:p>
        </p:txBody>
      </p:sp>
    </p:spTree>
    <p:extLst>
      <p:ext uri="{BB962C8B-B14F-4D97-AF65-F5344CB8AC3E}">
        <p14:creationId xmlns:p14="http://schemas.microsoft.com/office/powerpoint/2010/main" val="1803569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43</a:t>
            </a:fld>
            <a:endParaRPr lang="en-US"/>
          </a:p>
        </p:txBody>
      </p:sp>
    </p:spTree>
    <p:extLst>
      <p:ext uri="{BB962C8B-B14F-4D97-AF65-F5344CB8AC3E}">
        <p14:creationId xmlns:p14="http://schemas.microsoft.com/office/powerpoint/2010/main" val="329700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pmc</a:t>
            </a:r>
            <a:r>
              <a:rPr lang="en-US" dirty="0" smtClean="0"/>
              <a:t>/articles/PMC1122963/</a:t>
            </a:r>
          </a:p>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4</a:t>
            </a:fld>
            <a:endParaRPr lang="en-US"/>
          </a:p>
        </p:txBody>
      </p:sp>
    </p:spTree>
    <p:extLst>
      <p:ext uri="{BB962C8B-B14F-4D97-AF65-F5344CB8AC3E}">
        <p14:creationId xmlns:p14="http://schemas.microsoft.com/office/powerpoint/2010/main" val="88226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44</a:t>
            </a:fld>
            <a:endParaRPr lang="en-US"/>
          </a:p>
        </p:txBody>
      </p:sp>
    </p:spTree>
    <p:extLst>
      <p:ext uri="{BB962C8B-B14F-4D97-AF65-F5344CB8AC3E}">
        <p14:creationId xmlns:p14="http://schemas.microsoft.com/office/powerpoint/2010/main" val="3449326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87B92-BA0C-2B42-B7E6-B7EFE05D98F6}" type="slidenum">
              <a:rPr lang="en-US"/>
              <a:pPr/>
              <a:t>45</a:t>
            </a:fld>
            <a:endParaRPr lang="en-US"/>
          </a:p>
        </p:txBody>
      </p:sp>
      <p:sp>
        <p:nvSpPr>
          <p:cNvPr id="35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Had cause not taken place, effect would not have happened either</a:t>
            </a:r>
          </a:p>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46</a:t>
            </a:fld>
            <a:endParaRPr lang="en-US"/>
          </a:p>
        </p:txBody>
      </p:sp>
    </p:spTree>
    <p:extLst>
      <p:ext uri="{BB962C8B-B14F-4D97-AF65-F5344CB8AC3E}">
        <p14:creationId xmlns:p14="http://schemas.microsoft.com/office/powerpoint/2010/main" val="2344751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6724D-D2B5-EE4E-8B02-4C59CCF97ADA}" type="slidenum">
              <a:rPr lang="en-US"/>
              <a:pPr/>
              <a:t>47</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6499" name="Rectangle 3"/>
          <p:cNvSpPr>
            <a:spLocks noGrp="1" noChangeArrowheads="1"/>
          </p:cNvSpPr>
          <p:nvPr>
            <p:ph type="body" idx="1"/>
          </p:nvPr>
        </p:nvSpPr>
        <p:spPr/>
        <p:txBody>
          <a:bodyPr/>
          <a:lstStyle/>
          <a:p>
            <a:r>
              <a:rPr lang="en-US" dirty="0" err="1" smtClean="0"/>
              <a:t>obamaworld</a:t>
            </a:r>
            <a:r>
              <a:rPr lang="en-US" dirty="0" smtClean="0"/>
              <a:t> is closer to actuality than any other as it resembles the actual world more than any other</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439A04-ADEE-F945-A217-6748F60C3B22}" type="slidenum">
              <a:rPr lang="en-US"/>
              <a:pPr/>
              <a:t>48</a:t>
            </a:fld>
            <a:endParaRPr lang="en-US"/>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3667" name="Rectangle 3"/>
          <p:cNvSpPr>
            <a:spLocks noGrp="1" noChangeArrowheads="1"/>
          </p:cNvSpPr>
          <p:nvPr>
            <p:ph type="body" idx="1"/>
          </p:nvPr>
        </p:nvSpPr>
        <p:spPr/>
        <p:txBody>
          <a:bodyPr/>
          <a:lstStyle/>
          <a:p>
            <a:r>
              <a:rPr lang="en-US" dirty="0"/>
              <a:t>Example from: http://</a:t>
            </a:r>
            <a:r>
              <a:rPr lang="en-US" dirty="0" err="1"/>
              <a:t>seis.bris.ac.uk</a:t>
            </a:r>
            <a:r>
              <a:rPr lang="en-US" dirty="0"/>
              <a:t>/~</a:t>
            </a:r>
            <a:r>
              <a:rPr lang="en-US" dirty="0" err="1"/>
              <a:t>plajb</a:t>
            </a:r>
            <a:r>
              <a:rPr lang="en-US" dirty="0"/>
              <a:t>/r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BF8D8-3327-344F-96EB-493AD0341ADC}" type="slidenum">
              <a:rPr lang="en-US"/>
              <a:pPr/>
              <a:t>49</a:t>
            </a:fld>
            <a:endParaRPr lang="en-US"/>
          </a:p>
        </p:txBody>
      </p:sp>
      <p:sp>
        <p:nvSpPr>
          <p:cNvPr id="39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F04E7-18EF-034D-9D61-D060B6047581}" type="slidenum">
              <a:rPr lang="en-US"/>
              <a:pPr/>
              <a:t>50</a:t>
            </a:fld>
            <a:endParaRPr lang="en-US"/>
          </a:p>
        </p:txBody>
      </p:sp>
      <p:sp>
        <p:nvSpPr>
          <p:cNvPr id="440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p:txBody>
          <a:bodyPr/>
          <a:lstStyle/>
          <a:p>
            <a:r>
              <a:rPr lang="en-US" dirty="0" smtClean="0"/>
              <a:t>Conference</a:t>
            </a:r>
            <a:r>
              <a:rPr lang="en-US" baseline="0" dirty="0" smtClean="0"/>
              <a:t> -&gt; trip to </a:t>
            </a:r>
            <a:r>
              <a:rPr lang="en-US" baseline="0" dirty="0" err="1" smtClean="0"/>
              <a:t>beijing</a:t>
            </a:r>
            <a:r>
              <a:rPr lang="en-US" baseline="0" dirty="0" smtClean="0"/>
              <a:t> -&gt; jet lag</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8E40D-975C-DF4B-9253-B4CFBFAEFFF3}" type="slidenum">
              <a:rPr lang="en-US"/>
              <a:pPr/>
              <a:t>51</a:t>
            </a:fld>
            <a:endParaRPr lang="en-US"/>
          </a:p>
        </p:txBody>
      </p:sp>
      <p:sp>
        <p:nvSpPr>
          <p:cNvPr id="1095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9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52</a:t>
            </a:fld>
            <a:endParaRPr lang="en-US"/>
          </a:p>
        </p:txBody>
      </p:sp>
    </p:spTree>
    <p:extLst>
      <p:ext uri="{BB962C8B-B14F-4D97-AF65-F5344CB8AC3E}">
        <p14:creationId xmlns:p14="http://schemas.microsoft.com/office/powerpoint/2010/main" val="1822901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53</a:t>
            </a:fld>
            <a:endParaRPr lang="en-US"/>
          </a:p>
        </p:txBody>
      </p:sp>
    </p:spTree>
    <p:extLst>
      <p:ext uri="{BB962C8B-B14F-4D97-AF65-F5344CB8AC3E}">
        <p14:creationId xmlns:p14="http://schemas.microsoft.com/office/powerpoint/2010/main" val="212879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/news/the-scientist-who-put-the-nail-in-xmrv-s-coffin-1.11444</a:t>
            </a:r>
          </a:p>
          <a:p>
            <a:r>
              <a:rPr lang="en-US" sz="1200" b="1" kern="1200" dirty="0" smtClean="0">
                <a:solidFill>
                  <a:schemeClr val="tx1"/>
                </a:solidFill>
                <a:latin typeface="+mn-lt"/>
                <a:ea typeface="+mn-ea"/>
                <a:cs typeface="+mn-cs"/>
              </a:rPr>
              <a:t>March 2011</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Scientists at NIH present research showing that XMRV emerged from two different mouse viruses in the laboratory during the 1990s. The implication, one author told Nature, is that this virus, born in a laboratory, has probably been infecting laboratory samples for more than a decade, but not people. Meanwhile, a Nature profile of Judy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highlights growing tensions between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and her former collaborators on the initial report.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7</a:t>
            </a:fld>
            <a:endParaRPr lang="en-US"/>
          </a:p>
        </p:txBody>
      </p:sp>
    </p:spTree>
    <p:extLst>
      <p:ext uri="{BB962C8B-B14F-4D97-AF65-F5344CB8AC3E}">
        <p14:creationId xmlns:p14="http://schemas.microsoft.com/office/powerpoint/2010/main" val="426405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54</a:t>
            </a:fld>
            <a:endParaRPr lang="en-US"/>
          </a:p>
        </p:txBody>
      </p:sp>
    </p:spTree>
    <p:extLst>
      <p:ext uri="{BB962C8B-B14F-4D97-AF65-F5344CB8AC3E}">
        <p14:creationId xmlns:p14="http://schemas.microsoft.com/office/powerpoint/2010/main" val="1607541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57</a:t>
            </a:fld>
            <a:endParaRPr lang="en-US"/>
          </a:p>
        </p:txBody>
      </p:sp>
    </p:spTree>
    <p:extLst>
      <p:ext uri="{BB962C8B-B14F-4D97-AF65-F5344CB8AC3E}">
        <p14:creationId xmlns:p14="http://schemas.microsoft.com/office/powerpoint/2010/main" val="634939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58</a:t>
            </a:fld>
            <a:endParaRPr lang="en-US"/>
          </a:p>
        </p:txBody>
      </p:sp>
    </p:spTree>
    <p:extLst>
      <p:ext uri="{BB962C8B-B14F-4D97-AF65-F5344CB8AC3E}">
        <p14:creationId xmlns:p14="http://schemas.microsoft.com/office/powerpoint/2010/main" val="290757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59</a:t>
            </a:fld>
            <a:endParaRPr lang="en-US"/>
          </a:p>
        </p:txBody>
      </p:sp>
    </p:spTree>
    <p:extLst>
      <p:ext uri="{BB962C8B-B14F-4D97-AF65-F5344CB8AC3E}">
        <p14:creationId xmlns:p14="http://schemas.microsoft.com/office/powerpoint/2010/main" val="278322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60</a:t>
            </a:fld>
            <a:endParaRPr lang="en-US"/>
          </a:p>
        </p:txBody>
      </p:sp>
    </p:spTree>
    <p:extLst>
      <p:ext uri="{BB962C8B-B14F-4D97-AF65-F5344CB8AC3E}">
        <p14:creationId xmlns:p14="http://schemas.microsoft.com/office/powerpoint/2010/main" val="4247479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16FF122-A94F-7345-9DF4-33C22AD23AF7}" type="slidenum">
              <a:rPr lang="en-US" smtClean="0"/>
              <a:t>62</a:t>
            </a:fld>
            <a:endParaRPr lang="en-US"/>
          </a:p>
        </p:txBody>
      </p:sp>
    </p:spTree>
    <p:extLst>
      <p:ext uri="{BB962C8B-B14F-4D97-AF65-F5344CB8AC3E}">
        <p14:creationId xmlns:p14="http://schemas.microsoft.com/office/powerpoint/2010/main" val="3784492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16FF122-A94F-7345-9DF4-33C22AD23AF7}" type="slidenum">
              <a:rPr lang="en-US" smtClean="0"/>
              <a:t>63</a:t>
            </a:fld>
            <a:endParaRPr lang="en-US"/>
          </a:p>
        </p:txBody>
      </p:sp>
    </p:spTree>
    <p:extLst>
      <p:ext uri="{BB962C8B-B14F-4D97-AF65-F5344CB8AC3E}">
        <p14:creationId xmlns:p14="http://schemas.microsoft.com/office/powerpoint/2010/main" val="544002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64</a:t>
            </a:fld>
            <a:endParaRPr lang="en-US"/>
          </a:p>
        </p:txBody>
      </p:sp>
    </p:spTree>
    <p:extLst>
      <p:ext uri="{BB962C8B-B14F-4D97-AF65-F5344CB8AC3E}">
        <p14:creationId xmlns:p14="http://schemas.microsoft.com/office/powerpoint/2010/main" val="2020763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EACC4582-2B67-C646-8A27-D00E70B33CC6}" type="slidenum">
              <a:rPr lang="en-NZ" b="0"/>
              <a:pPr eaLnBrk="1" hangingPunct="1"/>
              <a:t>68</a:t>
            </a:fld>
            <a:endParaRPr lang="en-NZ" b="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NZ" dirty="0">
              <a:latin typeface="Arial" charset="0"/>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practical significance of Simpson's paradox surfaces in decision making situations where it poses the following dilemma: Which data should we consult in choosing an action, the aggregated or the partitioned? In the Kidney Stone example above, it is clear that if one is diagnosed with "Small Stones" or "Large Stones" the data for the respective subpopulation should be consulted and Treatment A would be preferred to Treatment B. But what if a patient is not diagnosed, and the size of the stone is not known; would it be appropriate to consult the aggregated data and administer Treatment B? This would stand contrary to common sense; a treatment that is preferred both under one condition and under its negation should also be preferred when the condition is unknown.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399737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910299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Pearl[2] shows that, indeed, in many cases it is the aggregated, not the partitioned data that gives the correct choice of action. Worse yet, given the same table, one should sometimes follow the partitioned and sometimes the aggregated data, depending on the story behind the data; with each story dictating its own choice. Pearl[2] considers this to be the real paradox behind Simpson's reversal.</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Pearl[2] shows that, indeed, in many cases it is the aggregated, not the partitioned data that gives the correct choice of action. Worse yet, given the same table, one should sometimes follow the partitioned and sometimes the aggregated data, depending on the story behind the data; with each story dictating its own choice. </a:t>
            </a:r>
            <a:r>
              <a:rPr lang="en-US" sz="1200" kern="1200" smtClean="0">
                <a:solidFill>
                  <a:schemeClr val="tx1"/>
                </a:solidFill>
                <a:latin typeface="+mn-lt"/>
                <a:ea typeface="+mn-ea"/>
                <a:cs typeface="+mn-cs"/>
              </a:rPr>
              <a:t>Pearl[2] considers this to be the real paradox behind Simpson's reversal.</a:t>
            </a:r>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71</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72</a:t>
            </a:fld>
            <a:endParaRPr lang="en-US"/>
          </a:p>
        </p:txBody>
      </p:sp>
    </p:spTree>
    <p:extLst>
      <p:ext uri="{BB962C8B-B14F-4D97-AF65-F5344CB8AC3E}">
        <p14:creationId xmlns:p14="http://schemas.microsoft.com/office/powerpoint/2010/main" val="1993784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75</a:t>
            </a:fld>
            <a:endParaRPr lang="en-US"/>
          </a:p>
        </p:txBody>
      </p:sp>
    </p:spTree>
    <p:extLst>
      <p:ext uri="{BB962C8B-B14F-4D97-AF65-F5344CB8AC3E}">
        <p14:creationId xmlns:p14="http://schemas.microsoft.com/office/powerpoint/2010/main" val="3835554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76</a:t>
            </a:fld>
            <a:endParaRPr lang="en-US"/>
          </a:p>
        </p:txBody>
      </p:sp>
    </p:spTree>
    <p:extLst>
      <p:ext uri="{BB962C8B-B14F-4D97-AF65-F5344CB8AC3E}">
        <p14:creationId xmlns:p14="http://schemas.microsoft.com/office/powerpoint/2010/main" val="3879919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p:txBody>
      </p:sp>
      <p:sp>
        <p:nvSpPr>
          <p:cNvPr id="4" name="Slide Number Placeholder 3"/>
          <p:cNvSpPr>
            <a:spLocks noGrp="1"/>
          </p:cNvSpPr>
          <p:nvPr>
            <p:ph type="sldNum" sz="quarter" idx="10"/>
          </p:nvPr>
        </p:nvSpPr>
        <p:spPr/>
        <p:txBody>
          <a:bodyPr/>
          <a:lstStyle/>
          <a:p>
            <a:fld id="{116FF122-A94F-7345-9DF4-33C22AD23AF7}" type="slidenum">
              <a:rPr lang="en-US" smtClean="0"/>
              <a:t>77</a:t>
            </a:fld>
            <a:endParaRPr lang="en-US"/>
          </a:p>
        </p:txBody>
      </p:sp>
    </p:spTree>
    <p:extLst>
      <p:ext uri="{BB962C8B-B14F-4D97-AF65-F5344CB8AC3E}">
        <p14:creationId xmlns:p14="http://schemas.microsoft.com/office/powerpoint/2010/main" val="3381529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fld id="{86A791F2-06E1-8A44-9672-BF3ABE268D3F}" type="slidenum">
              <a:rPr lang="en-US" b="0"/>
              <a:pPr/>
              <a:t>78</a:t>
            </a:fld>
            <a:endParaRPr lang="en-US" b="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Image from: http://</a:t>
            </a:r>
            <a:r>
              <a:rPr lang="en-US" dirty="0" err="1"/>
              <a:t>www.springerlink.com</a:t>
            </a:r>
            <a:r>
              <a:rPr lang="en-US" dirty="0"/>
              <a:t>/content/vm062877643u8209/</a:t>
            </a:r>
            <a:r>
              <a:rPr lang="en-US" dirty="0" err="1"/>
              <a:t>fulltext.pdf</a:t>
            </a:r>
            <a:endParaRPr lang="en-US" dirty="0"/>
          </a:p>
          <a:p>
            <a:pPr eaLnBrk="1" hangingPunct="1"/>
            <a:r>
              <a:rPr lang="en-US" dirty="0"/>
              <a:t>http://carsguide.110mb.com/?l=</a:t>
            </a:r>
            <a:r>
              <a:rPr lang="en-US" dirty="0" err="1"/>
              <a:t>Golf_ball</a:t>
            </a:r>
            <a:endParaRPr lang="en-US" dirty="0"/>
          </a:p>
          <a:p>
            <a:pPr eaLnBrk="1" hangingPunct="1"/>
            <a:endParaRPr lang="en-US" dirty="0"/>
          </a:p>
          <a:p>
            <a:pPr eaLnBrk="1" hangingPunct="1"/>
            <a:r>
              <a:rPr lang="ja-JP" altLang="en-US" dirty="0"/>
              <a:t>“</a:t>
            </a:r>
            <a:r>
              <a:rPr lang="en-US" dirty="0"/>
              <a:t>A novice golfer swings at a golf ball and the ball begins rolling toward the cup. But a</a:t>
            </a:r>
          </a:p>
          <a:p>
            <a:pPr eaLnBrk="1" hangingPunct="1"/>
            <a:r>
              <a:rPr lang="en-US" dirty="0"/>
              <a:t>squirrel comes along and kicks the ball away. Kicks of exactly this kind have a tendency to</a:t>
            </a:r>
          </a:p>
          <a:p>
            <a:pPr eaLnBrk="1" hangingPunct="1"/>
            <a:r>
              <a:rPr lang="en-US" dirty="0"/>
              <a:t>prevent balls from making a birdie (reducing the probability of a birdie, say, from 0.5</a:t>
            </a:r>
          </a:p>
          <a:p>
            <a:pPr eaLnBrk="1" hangingPunct="1"/>
            <a:r>
              <a:rPr lang="en-US" dirty="0"/>
              <a:t>to 0.1). Improbably enough (since there is only 10% of chance to make a birdie) and</a:t>
            </a:r>
          </a:p>
          <a:p>
            <a:pPr eaLnBrk="1" hangingPunct="1"/>
            <a:r>
              <a:rPr lang="en-US" dirty="0"/>
              <a:t>luckily for the golfer, in this particular case, the ball comes off the squirrel</a:t>
            </a:r>
            <a:r>
              <a:rPr lang="ja-JP" altLang="en-US" dirty="0"/>
              <a:t>’</a:t>
            </a:r>
            <a:r>
              <a:rPr lang="en-US" dirty="0"/>
              <a:t>s foot on a</a:t>
            </a:r>
          </a:p>
          <a:p>
            <a:pPr eaLnBrk="1" hangingPunct="1"/>
            <a:r>
              <a:rPr lang="en-US" dirty="0"/>
              <a:t>new trajectory (increasing the probability of a birdie to 0.7) to roll into the cup for a birdie</a:t>
            </a:r>
          </a:p>
          <a:p>
            <a:pPr eaLnBrk="1" hangingPunct="1"/>
            <a:r>
              <a:rPr lang="en-US" dirty="0"/>
              <a:t>at a later time.</a:t>
            </a:r>
            <a:r>
              <a:rPr lang="ja-JP" altLang="en-US" dirty="0"/>
              <a:t>”</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79</a:t>
            </a:fld>
            <a:endParaRPr lang="en-US"/>
          </a:p>
        </p:txBody>
      </p:sp>
    </p:spTree>
    <p:extLst>
      <p:ext uri="{BB962C8B-B14F-4D97-AF65-F5344CB8AC3E}">
        <p14:creationId xmlns:p14="http://schemas.microsoft.com/office/powerpoint/2010/main" val="2989239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81</a:t>
            </a:fld>
            <a:endParaRPr lang="en-US"/>
          </a:p>
        </p:txBody>
      </p:sp>
    </p:spTree>
    <p:extLst>
      <p:ext uri="{BB962C8B-B14F-4D97-AF65-F5344CB8AC3E}">
        <p14:creationId xmlns:p14="http://schemas.microsoft.com/office/powerpoint/2010/main" val="839743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3F7A9-AC26-424E-BCA5-A184B7315120}" type="slidenum">
              <a:rPr lang="en-US" smtClean="0"/>
              <a:t>83</a:t>
            </a:fld>
            <a:endParaRPr lang="en-US"/>
          </a:p>
        </p:txBody>
      </p:sp>
    </p:spTree>
    <p:extLst>
      <p:ext uri="{BB962C8B-B14F-4D97-AF65-F5344CB8AC3E}">
        <p14:creationId xmlns:p14="http://schemas.microsoft.com/office/powerpoint/2010/main" val="300699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kumimoji="0" lang="en-US" sz="1200" dirty="0" smtClean="0"/>
              <a:t>Random error (chance) can be controlled by statistical significance</a:t>
            </a:r>
          </a:p>
          <a:p>
            <a:pPr>
              <a:buFontTx/>
              <a:buNone/>
            </a:pPr>
            <a:r>
              <a:rPr kumimoji="0" lang="en-US" sz="1200" dirty="0" smtClean="0"/>
              <a:t>or by confidence interval</a:t>
            </a:r>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18559464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84</a:t>
            </a:fld>
            <a:endParaRPr lang="en-US"/>
          </a:p>
        </p:txBody>
      </p:sp>
    </p:spTree>
    <p:extLst>
      <p:ext uri="{BB962C8B-B14F-4D97-AF65-F5344CB8AC3E}">
        <p14:creationId xmlns:p14="http://schemas.microsoft.com/office/powerpoint/2010/main" val="2550677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/wiki/Poison</a:t>
            </a:r>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85</a:t>
            </a:fld>
            <a:endParaRPr lang="en-US"/>
          </a:p>
        </p:txBody>
      </p:sp>
    </p:spTree>
    <p:extLst>
      <p:ext uri="{BB962C8B-B14F-4D97-AF65-F5344CB8AC3E}">
        <p14:creationId xmlns:p14="http://schemas.microsoft.com/office/powerpoint/2010/main" val="3029827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86</a:t>
            </a:fld>
            <a:endParaRPr lang="en-US"/>
          </a:p>
        </p:txBody>
      </p:sp>
    </p:spTree>
    <p:extLst>
      <p:ext uri="{BB962C8B-B14F-4D97-AF65-F5344CB8AC3E}">
        <p14:creationId xmlns:p14="http://schemas.microsoft.com/office/powerpoint/2010/main" val="3306852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87</a:t>
            </a:fld>
            <a:endParaRPr lang="en-US"/>
          </a:p>
        </p:txBody>
      </p:sp>
    </p:spTree>
    <p:extLst>
      <p:ext uri="{BB962C8B-B14F-4D97-AF65-F5344CB8AC3E}">
        <p14:creationId xmlns:p14="http://schemas.microsoft.com/office/powerpoint/2010/main" val="16631984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88</a:t>
            </a:fld>
            <a:endParaRPr lang="en-US"/>
          </a:p>
        </p:txBody>
      </p:sp>
    </p:spTree>
    <p:extLst>
      <p:ext uri="{BB962C8B-B14F-4D97-AF65-F5344CB8AC3E}">
        <p14:creationId xmlns:p14="http://schemas.microsoft.com/office/powerpoint/2010/main" val="16241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91</a:t>
            </a:fld>
            <a:endParaRPr lang="en-US"/>
          </a:p>
        </p:txBody>
      </p:sp>
    </p:spTree>
    <p:extLst>
      <p:ext uri="{BB962C8B-B14F-4D97-AF65-F5344CB8AC3E}">
        <p14:creationId xmlns:p14="http://schemas.microsoft.com/office/powerpoint/2010/main" val="2782869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DB31D58-22F1-0842-89F5-39D108F7C58C}" type="slidenum">
              <a:rPr lang="en-US" smtClean="0"/>
              <a:t>93</a:t>
            </a:fld>
            <a:endParaRPr lang="en-US"/>
          </a:p>
        </p:txBody>
      </p:sp>
    </p:spTree>
    <p:extLst>
      <p:ext uri="{BB962C8B-B14F-4D97-AF65-F5344CB8AC3E}">
        <p14:creationId xmlns:p14="http://schemas.microsoft.com/office/powerpoint/2010/main" val="8632222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to truth</a:t>
            </a:r>
            <a:r>
              <a:rPr lang="en-US" baseline="0" dirty="0" smtClean="0"/>
              <a:t> table with 2^N rows</a:t>
            </a:r>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94</a:t>
            </a:fld>
            <a:endParaRPr lang="en-US"/>
          </a:p>
        </p:txBody>
      </p:sp>
    </p:spTree>
    <p:extLst>
      <p:ext uri="{BB962C8B-B14F-4D97-AF65-F5344CB8AC3E}">
        <p14:creationId xmlns:p14="http://schemas.microsoft.com/office/powerpoint/2010/main" val="26648673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95</a:t>
            </a:fld>
            <a:endParaRPr lang="en-US"/>
          </a:p>
        </p:txBody>
      </p:sp>
    </p:spTree>
    <p:extLst>
      <p:ext uri="{BB962C8B-B14F-4D97-AF65-F5344CB8AC3E}">
        <p14:creationId xmlns:p14="http://schemas.microsoft.com/office/powerpoint/2010/main" val="26366192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99</a:t>
            </a:fld>
            <a:endParaRPr lang="en-US"/>
          </a:p>
        </p:txBody>
      </p:sp>
    </p:spTree>
    <p:extLst>
      <p:ext uri="{BB962C8B-B14F-4D97-AF65-F5344CB8AC3E}">
        <p14:creationId xmlns:p14="http://schemas.microsoft.com/office/powerpoint/2010/main" val="222011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NOTE: THIS slide seemed out of place in lecture and may not have the correct terms on it either. Rethink where to </a:t>
            </a:r>
            <a:r>
              <a:rPr lang="en-US" smtClean="0"/>
              <a:t>put it.</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150143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100</a:t>
            </a:fld>
            <a:endParaRPr lang="en-US"/>
          </a:p>
        </p:txBody>
      </p:sp>
    </p:spTree>
    <p:extLst>
      <p:ext uri="{BB962C8B-B14F-4D97-AF65-F5344CB8AC3E}">
        <p14:creationId xmlns:p14="http://schemas.microsoft.com/office/powerpoint/2010/main" val="22201120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102</a:t>
            </a:fld>
            <a:endParaRPr lang="en-US"/>
          </a:p>
        </p:txBody>
      </p:sp>
    </p:spTree>
    <p:extLst>
      <p:ext uri="{BB962C8B-B14F-4D97-AF65-F5344CB8AC3E}">
        <p14:creationId xmlns:p14="http://schemas.microsoft.com/office/powerpoint/2010/main" val="22201120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103</a:t>
            </a:fld>
            <a:endParaRPr lang="en-US"/>
          </a:p>
        </p:txBody>
      </p:sp>
    </p:spTree>
    <p:extLst>
      <p:ext uri="{BB962C8B-B14F-4D97-AF65-F5344CB8AC3E}">
        <p14:creationId xmlns:p14="http://schemas.microsoft.com/office/powerpoint/2010/main" val="3720236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104</a:t>
            </a:fld>
            <a:endParaRPr lang="en-US"/>
          </a:p>
        </p:txBody>
      </p:sp>
    </p:spTree>
    <p:extLst>
      <p:ext uri="{BB962C8B-B14F-4D97-AF65-F5344CB8AC3E}">
        <p14:creationId xmlns:p14="http://schemas.microsoft.com/office/powerpoint/2010/main" val="23513300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105</a:t>
            </a:fld>
            <a:endParaRPr lang="en-US"/>
          </a:p>
        </p:txBody>
      </p:sp>
    </p:spTree>
    <p:extLst>
      <p:ext uri="{BB962C8B-B14F-4D97-AF65-F5344CB8AC3E}">
        <p14:creationId xmlns:p14="http://schemas.microsoft.com/office/powerpoint/2010/main" val="3519218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Witness</a:t>
            </a:r>
            <a:r>
              <a:rPr lang="en-US" baseline="0" dirty="0" smtClean="0"/>
              <a:t> for the prosecution</a:t>
            </a:r>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106</a:t>
            </a:fld>
            <a:endParaRPr lang="en-US"/>
          </a:p>
        </p:txBody>
      </p:sp>
    </p:spTree>
    <p:extLst>
      <p:ext uri="{BB962C8B-B14F-4D97-AF65-F5344CB8AC3E}">
        <p14:creationId xmlns:p14="http://schemas.microsoft.com/office/powerpoint/2010/main" val="14450734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107</a:t>
            </a:fld>
            <a:endParaRPr lang="en-US"/>
          </a:p>
        </p:txBody>
      </p:sp>
    </p:spTree>
    <p:extLst>
      <p:ext uri="{BB962C8B-B14F-4D97-AF65-F5344CB8AC3E}">
        <p14:creationId xmlns:p14="http://schemas.microsoft.com/office/powerpoint/2010/main" val="27048780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108</a:t>
            </a:fld>
            <a:endParaRPr lang="en-US"/>
          </a:p>
        </p:txBody>
      </p:sp>
    </p:spTree>
    <p:extLst>
      <p:ext uri="{BB962C8B-B14F-4D97-AF65-F5344CB8AC3E}">
        <p14:creationId xmlns:p14="http://schemas.microsoft.com/office/powerpoint/2010/main" val="35063558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109</a:t>
            </a:fld>
            <a:endParaRPr lang="en-US"/>
          </a:p>
        </p:txBody>
      </p:sp>
    </p:spTree>
    <p:extLst>
      <p:ext uri="{BB962C8B-B14F-4D97-AF65-F5344CB8AC3E}">
        <p14:creationId xmlns:p14="http://schemas.microsoft.com/office/powerpoint/2010/main" val="38220733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111</a:t>
            </a:fld>
            <a:endParaRPr lang="en-US"/>
          </a:p>
        </p:txBody>
      </p:sp>
    </p:spTree>
    <p:extLst>
      <p:ext uri="{BB962C8B-B14F-4D97-AF65-F5344CB8AC3E}">
        <p14:creationId xmlns:p14="http://schemas.microsoft.com/office/powerpoint/2010/main" val="318690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112</a:t>
            </a:fld>
            <a:endParaRPr lang="en-US"/>
          </a:p>
        </p:txBody>
      </p:sp>
    </p:spTree>
    <p:extLst>
      <p:ext uri="{BB962C8B-B14F-4D97-AF65-F5344CB8AC3E}">
        <p14:creationId xmlns:p14="http://schemas.microsoft.com/office/powerpoint/2010/main" val="17983396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96A180-397C-E441-B8B0-FBEFC3A0ADFB}" type="slidenum">
              <a:rPr lang="en-US"/>
              <a:pPr/>
              <a:t>113</a:t>
            </a:fld>
            <a:endParaRPr lang="en-US"/>
          </a:p>
        </p:txBody>
      </p:sp>
      <p:sp>
        <p:nvSpPr>
          <p:cNvPr id="40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963" name="Rectangle 3"/>
          <p:cNvSpPr>
            <a:spLocks noGrp="1" noChangeArrowheads="1"/>
          </p:cNvSpPr>
          <p:nvPr>
            <p:ph type="body" idx="1"/>
          </p:nvPr>
        </p:nvSpPr>
        <p:spPr/>
        <p:txBody>
          <a:bodyPr/>
          <a:lstStyle/>
          <a:p>
            <a:r>
              <a:rPr lang="en-US" dirty="0" smtClean="0"/>
              <a:t>Backup causes. Gene A </a:t>
            </a:r>
            <a:r>
              <a:rPr lang="en-US" dirty="0" err="1" smtClean="0"/>
              <a:t>downregulates</a:t>
            </a:r>
            <a:r>
              <a:rPr lang="en-US" dirty="0" smtClean="0"/>
              <a:t> B</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114</a:t>
            </a:fld>
            <a:endParaRPr lang="en-US"/>
          </a:p>
        </p:txBody>
      </p:sp>
    </p:spTree>
    <p:extLst>
      <p:ext uri="{BB962C8B-B14F-4D97-AF65-F5344CB8AC3E}">
        <p14:creationId xmlns:p14="http://schemas.microsoft.com/office/powerpoint/2010/main" val="3863835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E96B93-742E-4948-9F85-CDEFB51D2820}" type="slidenum">
              <a:rPr lang="en-US" smtClean="0"/>
              <a:t>116</a:t>
            </a:fld>
            <a:endParaRPr lang="en-US"/>
          </a:p>
        </p:txBody>
      </p:sp>
    </p:spTree>
    <p:extLst>
      <p:ext uri="{BB962C8B-B14F-4D97-AF65-F5344CB8AC3E}">
        <p14:creationId xmlns:p14="http://schemas.microsoft.com/office/powerpoint/2010/main" val="328954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117</a:t>
            </a:fld>
            <a:endParaRPr lang="en-US"/>
          </a:p>
        </p:txBody>
      </p:sp>
    </p:spTree>
    <p:extLst>
      <p:ext uri="{BB962C8B-B14F-4D97-AF65-F5344CB8AC3E}">
        <p14:creationId xmlns:p14="http://schemas.microsoft.com/office/powerpoint/2010/main" val="4959507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118</a:t>
            </a:fld>
            <a:endParaRPr lang="en-US"/>
          </a:p>
        </p:txBody>
      </p:sp>
    </p:spTree>
    <p:extLst>
      <p:ext uri="{BB962C8B-B14F-4D97-AF65-F5344CB8AC3E}">
        <p14:creationId xmlns:p14="http://schemas.microsoft.com/office/powerpoint/2010/main" val="2238193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120</a:t>
            </a:fld>
            <a:endParaRPr lang="en-US"/>
          </a:p>
        </p:txBody>
      </p:sp>
    </p:spTree>
    <p:extLst>
      <p:ext uri="{BB962C8B-B14F-4D97-AF65-F5344CB8AC3E}">
        <p14:creationId xmlns:p14="http://schemas.microsoft.com/office/powerpoint/2010/main" val="3071944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121</a:t>
            </a:fld>
            <a:endParaRPr lang="en-US"/>
          </a:p>
        </p:txBody>
      </p:sp>
    </p:spTree>
    <p:extLst>
      <p:ext uri="{BB962C8B-B14F-4D97-AF65-F5344CB8AC3E}">
        <p14:creationId xmlns:p14="http://schemas.microsoft.com/office/powerpoint/2010/main" val="2665788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122</a:t>
            </a:fld>
            <a:endParaRPr lang="en-US"/>
          </a:p>
        </p:txBody>
      </p:sp>
    </p:spTree>
    <p:extLst>
      <p:ext uri="{BB962C8B-B14F-4D97-AF65-F5344CB8AC3E}">
        <p14:creationId xmlns:p14="http://schemas.microsoft.com/office/powerpoint/2010/main" val="25444041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123</a:t>
            </a:fld>
            <a:endParaRPr lang="en-US"/>
          </a:p>
        </p:txBody>
      </p:sp>
    </p:spTree>
    <p:extLst>
      <p:ext uri="{BB962C8B-B14F-4D97-AF65-F5344CB8AC3E}">
        <p14:creationId xmlns:p14="http://schemas.microsoft.com/office/powerpoint/2010/main" val="220252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881973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E96B93-742E-4948-9F85-CDEFB51D2820}" type="slidenum">
              <a:rPr lang="en-US" smtClean="0"/>
              <a:t>124</a:t>
            </a:fld>
            <a:endParaRPr lang="en-US"/>
          </a:p>
        </p:txBody>
      </p:sp>
    </p:spTree>
    <p:extLst>
      <p:ext uri="{BB962C8B-B14F-4D97-AF65-F5344CB8AC3E}">
        <p14:creationId xmlns:p14="http://schemas.microsoft.com/office/powerpoint/2010/main" val="2842939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31D58-22F1-0842-89F5-39D108F7C58C}" type="slidenum">
              <a:rPr lang="en-US" smtClean="0"/>
              <a:t>125</a:t>
            </a:fld>
            <a:endParaRPr lang="en-US"/>
          </a:p>
        </p:txBody>
      </p:sp>
    </p:spTree>
    <p:extLst>
      <p:ext uri="{BB962C8B-B14F-4D97-AF65-F5344CB8AC3E}">
        <p14:creationId xmlns:p14="http://schemas.microsoft.com/office/powerpoint/2010/main" val="21396950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127</a:t>
            </a:fld>
            <a:endParaRPr lang="en-US"/>
          </a:p>
        </p:txBody>
      </p:sp>
    </p:spTree>
    <p:extLst>
      <p:ext uri="{BB962C8B-B14F-4D97-AF65-F5344CB8AC3E}">
        <p14:creationId xmlns:p14="http://schemas.microsoft.com/office/powerpoint/2010/main" val="9592418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128</a:t>
            </a:fld>
            <a:endParaRPr lang="en-US"/>
          </a:p>
        </p:txBody>
      </p:sp>
    </p:spTree>
    <p:extLst>
      <p:ext uri="{BB962C8B-B14F-4D97-AF65-F5344CB8AC3E}">
        <p14:creationId xmlns:p14="http://schemas.microsoft.com/office/powerpoint/2010/main" val="18111557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129</a:t>
            </a:fld>
            <a:endParaRPr lang="en-US"/>
          </a:p>
        </p:txBody>
      </p:sp>
    </p:spTree>
    <p:extLst>
      <p:ext uri="{BB962C8B-B14F-4D97-AF65-F5344CB8AC3E}">
        <p14:creationId xmlns:p14="http://schemas.microsoft.com/office/powerpoint/2010/main" val="22808727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130</a:t>
            </a:fld>
            <a:endParaRPr lang="en-US"/>
          </a:p>
        </p:txBody>
      </p:sp>
    </p:spTree>
    <p:extLst>
      <p:ext uri="{BB962C8B-B14F-4D97-AF65-F5344CB8AC3E}">
        <p14:creationId xmlns:p14="http://schemas.microsoft.com/office/powerpoint/2010/main" val="32028178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131</a:t>
            </a:fld>
            <a:endParaRPr lang="en-US"/>
          </a:p>
        </p:txBody>
      </p:sp>
    </p:spTree>
    <p:extLst>
      <p:ext uri="{BB962C8B-B14F-4D97-AF65-F5344CB8AC3E}">
        <p14:creationId xmlns:p14="http://schemas.microsoft.com/office/powerpoint/2010/main" val="31303817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132</a:t>
            </a:fld>
            <a:endParaRPr lang="en-US"/>
          </a:p>
        </p:txBody>
      </p:sp>
    </p:spTree>
    <p:extLst>
      <p:ext uri="{BB962C8B-B14F-4D97-AF65-F5344CB8AC3E}">
        <p14:creationId xmlns:p14="http://schemas.microsoft.com/office/powerpoint/2010/main" val="32806243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correlation without variation. Note:</a:t>
            </a:r>
            <a:r>
              <a:rPr lang="en-US" baseline="0" dirty="0" smtClean="0"/>
              <a:t> this is what happens if you ask only winners why they won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133</a:t>
            </a:fld>
            <a:endParaRPr lang="en-US"/>
          </a:p>
        </p:txBody>
      </p:sp>
    </p:spTree>
    <p:extLst>
      <p:ext uri="{BB962C8B-B14F-4D97-AF65-F5344CB8AC3E}">
        <p14:creationId xmlns:p14="http://schemas.microsoft.com/office/powerpoint/2010/main" val="41107581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135</a:t>
            </a:fld>
            <a:endParaRPr lang="en-US"/>
          </a:p>
        </p:txBody>
      </p:sp>
    </p:spTree>
    <p:extLst>
      <p:ext uri="{BB962C8B-B14F-4D97-AF65-F5344CB8AC3E}">
        <p14:creationId xmlns:p14="http://schemas.microsoft.com/office/powerpoint/2010/main" val="117880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3/10/16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0" y="1905000"/>
            <a:ext cx="7010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0" y="4038600"/>
            <a:ext cx="7010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6294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2766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524000" y="6248400"/>
            <a:ext cx="1295400" cy="457200"/>
          </a:xfrm>
        </p:spPr>
        <p:txBody>
          <a:bodyPr/>
          <a:lstStyle>
            <a:lvl1pPr>
              <a:defRPr/>
            </a:lvl1pPr>
          </a:lstStyle>
          <a:p>
            <a:fld id="{D2F3160A-08C5-D949-8C1A-A25B3C1D45E0}" type="slidenum">
              <a:rPr lang="en-US"/>
              <a:pPr/>
              <a:t>‹#›</a:t>
            </a:fld>
            <a:endParaRPr lang="en-US"/>
          </a:p>
        </p:txBody>
      </p:sp>
    </p:spTree>
    <p:extLst>
      <p:ext uri="{BB962C8B-B14F-4D97-AF65-F5344CB8AC3E}">
        <p14:creationId xmlns:p14="http://schemas.microsoft.com/office/powerpoint/2010/main" val="3298218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3C12F1E-1D30-C246-80A4-AD6FF243C0F3}" type="slidenum">
              <a:rPr lang="en-US"/>
              <a:pPr/>
              <a:t>‹#›</a:t>
            </a:fld>
            <a:endParaRPr lang="en-US"/>
          </a:p>
        </p:txBody>
      </p:sp>
    </p:spTree>
    <p:extLst>
      <p:ext uri="{BB962C8B-B14F-4D97-AF65-F5344CB8AC3E}">
        <p14:creationId xmlns:p14="http://schemas.microsoft.com/office/powerpoint/2010/main" val="2220574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3/10/16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3/10/16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5"/>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 id="2147483678" r:id="rId20"/>
    <p:sldLayoutId id="2147483679" r:id="rId21"/>
    <p:sldLayoutId id="2147483680" r:id="rId22"/>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2.bin"/><Relationship Id="rId5" Type="http://schemas.openxmlformats.org/officeDocument/2006/relationships/image" Target="../media/image10.wmf"/><Relationship Id="rId1" Type="http://schemas.openxmlformats.org/officeDocument/2006/relationships/vmlDrawing" Target="../drawings/vmlDrawing2.vml"/><Relationship Id="rId2"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3.bin"/><Relationship Id="rId5" Type="http://schemas.openxmlformats.org/officeDocument/2006/relationships/image" Target="../media/image10.wmf"/><Relationship Id="rId1" Type="http://schemas.openxmlformats.org/officeDocument/2006/relationships/vmlDrawing" Target="../drawings/vmlDrawing3.vml"/><Relationship Id="rId2"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50.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1.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oleObject" Target="../embeddings/oleObject10.bin"/><Relationship Id="rId5" Type="http://schemas.openxmlformats.org/officeDocument/2006/relationships/image" Target="../media/image52.wmf"/><Relationship Id="rId1" Type="http://schemas.openxmlformats.org/officeDocument/2006/relationships/vmlDrawing" Target="../drawings/vmlDrawing8.vml"/><Relationship Id="rId2"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3.jpeg"/><Relationship Id="rId3" Type="http://schemas.microsoft.com/office/2007/relationships/hdphoto" Target="../media/hdphoto1.wdp"/></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54.wmf"/><Relationship Id="rId5" Type="http://schemas.openxmlformats.org/officeDocument/2006/relationships/oleObject" Target="../embeddings/oleObject12.bin"/><Relationship Id="rId6" Type="http://schemas.openxmlformats.org/officeDocument/2006/relationships/image" Target="../media/image55.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6.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2.xml"/><Relationship Id="rId4" Type="http://schemas.openxmlformats.org/officeDocument/2006/relationships/oleObject" Target="../embeddings/oleObject13.bin"/><Relationship Id="rId5" Type="http://schemas.openxmlformats.org/officeDocument/2006/relationships/image" Target="../media/image57.emf"/><Relationship Id="rId6" Type="http://schemas.openxmlformats.org/officeDocument/2006/relationships/oleObject" Target="../embeddings/Microsoft_Equation3.bin"/><Relationship Id="rId7" Type="http://schemas.openxmlformats.org/officeDocument/2006/relationships/image" Target="../media/image5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4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5.png"/></Relationships>
</file>

<file path=ppt/slides/_rels/slide15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3.xml"/><Relationship Id="rId3"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4.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png"/><Relationship Id="rId6" Type="http://schemas.openxmlformats.org/officeDocument/2006/relationships/image" Target="../media/image16.W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wmf"/><Relationship Id="rId5" Type="http://schemas.openxmlformats.org/officeDocument/2006/relationships/image" Target="../media/image19.w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1" Type="http://schemas.openxmlformats.org/officeDocument/2006/relationships/image" Target="../media/image25.emf"/><Relationship Id="rId12" Type="http://schemas.openxmlformats.org/officeDocument/2006/relationships/oleObject" Target="../embeddings/Microsoft_Equation1.bin"/><Relationship Id="rId13" Type="http://schemas.openxmlformats.org/officeDocument/2006/relationships/image" Target="../media/image26.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44.xml"/><Relationship Id="rId4" Type="http://schemas.openxmlformats.org/officeDocument/2006/relationships/oleObject" Target="../embeddings/oleObject4.bin"/><Relationship Id="rId5" Type="http://schemas.openxmlformats.org/officeDocument/2006/relationships/image" Target="../media/image22.emf"/><Relationship Id="rId6" Type="http://schemas.openxmlformats.org/officeDocument/2006/relationships/oleObject" Target="../embeddings/oleObject5.bin"/><Relationship Id="rId7" Type="http://schemas.openxmlformats.org/officeDocument/2006/relationships/image" Target="../media/image23.emf"/><Relationship Id="rId8" Type="http://schemas.openxmlformats.org/officeDocument/2006/relationships/oleObject" Target="../embeddings/oleObject6.bin"/><Relationship Id="rId9" Type="http://schemas.openxmlformats.org/officeDocument/2006/relationships/image" Target="../media/image24.emf"/><Relationship Id="rId10" Type="http://schemas.openxmlformats.org/officeDocument/2006/relationships/oleObject" Target="../embeddings/oleObject7.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Engineering" TargetMode="External"/><Relationship Id="rId4" Type="http://schemas.openxmlformats.org/officeDocument/2006/relationships/hyperlink" Target="http://en.wikipedia.org/wiki/Chemistry" TargetMode="External"/><Relationship Id="rId5" Type="http://schemas.openxmlformats.org/officeDocument/2006/relationships/hyperlink" Target="http://en.wikipedia.org/wiki/Judea_Pearl"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image" Target="../media/image32.wmf"/><Relationship Id="rId5" Type="http://schemas.openxmlformats.org/officeDocument/2006/relationships/image" Target="../media/image33.wmf"/><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wmf"/><Relationship Id="rId1" Type="http://schemas.openxmlformats.org/officeDocument/2006/relationships/vmlDrawing" Target="../drawings/vmlDrawing1.vml"/><Relationship Id="rId2"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3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Causality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5"/>
          <p:cNvGraphicFramePr>
            <a:graphicFrameLocks noChangeAspect="1"/>
          </p:cNvGraphicFramePr>
          <p:nvPr>
            <p:extLst>
              <p:ext uri="{D42A27DB-BD31-4B8C-83A1-F6EECF244321}">
                <p14:modId xmlns:p14="http://schemas.microsoft.com/office/powerpoint/2010/main" val="301268476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1300"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rgbClr val="FFFFFF"/>
                </a:solidFill>
                <a:latin typeface="Times New Roman" charset="0"/>
              </a:rPr>
              <a:t>Formulate </a:t>
            </a:r>
          </a:p>
          <a:p>
            <a:pPr algn="ctr">
              <a:spcBef>
                <a:spcPct val="0"/>
              </a:spcBef>
              <a:buFontTx/>
              <a:buNone/>
            </a:pPr>
            <a:r>
              <a:rPr lang="en-US" sz="2400">
                <a:solidFill>
                  <a:srgbClr val="FFFFFF"/>
                </a:solidFill>
                <a:latin typeface="Times New Roman" charset="0"/>
              </a:rPr>
              <a:t>hypotheses</a:t>
            </a:r>
            <a:endParaRPr kumimoji="0" lang="en-US" sz="3000">
              <a:solidFill>
                <a:srgbClr val="FFFFFF"/>
              </a:solidFill>
            </a:endParaRPr>
          </a:p>
        </p:txBody>
      </p:sp>
      <p:sp>
        <p:nvSpPr>
          <p:cNvPr id="14"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6"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7"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18"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FFFFFF"/>
              </a:solidFill>
            </a:endParaRPr>
          </a:p>
        </p:txBody>
      </p:sp>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sp>
        <p:nvSpPr>
          <p:cNvPr id="2" name="Lightning Bolt 1"/>
          <p:cNvSpPr/>
          <p:nvPr/>
        </p:nvSpPr>
        <p:spPr>
          <a:xfrm>
            <a:off x="5957643" y="3407163"/>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TextBox 2"/>
          <p:cNvSpPr txBox="1"/>
          <p:nvPr/>
        </p:nvSpPr>
        <p:spPr>
          <a:xfrm>
            <a:off x="6858000" y="3407163"/>
            <a:ext cx="1726892" cy="646331"/>
          </a:xfrm>
          <a:prstGeom prst="rect">
            <a:avLst/>
          </a:prstGeom>
          <a:noFill/>
        </p:spPr>
        <p:txBody>
          <a:bodyPr wrap="none" rtlCol="0">
            <a:spAutoFit/>
          </a:bodyPr>
          <a:lstStyle/>
          <a:p>
            <a:r>
              <a:rPr lang="en-US" dirty="0" smtClean="0"/>
              <a:t>Potential for </a:t>
            </a:r>
            <a:br>
              <a:rPr lang="en-US" dirty="0" smtClean="0"/>
            </a:br>
            <a:r>
              <a:rPr lang="en-US" dirty="0" smtClean="0"/>
              <a:t>Systematic Error</a:t>
            </a:r>
            <a:endParaRPr lang="en-US" dirty="0"/>
          </a:p>
        </p:txBody>
      </p:sp>
      <p:sp>
        <p:nvSpPr>
          <p:cNvPr id="23" name="Lightning Bolt 22"/>
          <p:cNvSpPr/>
          <p:nvPr/>
        </p:nvSpPr>
        <p:spPr>
          <a:xfrm>
            <a:off x="2657248" y="2701608"/>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4" name="TextBox 23"/>
          <p:cNvSpPr txBox="1"/>
          <p:nvPr/>
        </p:nvSpPr>
        <p:spPr>
          <a:xfrm>
            <a:off x="3699930" y="3320741"/>
            <a:ext cx="1356073" cy="646331"/>
          </a:xfrm>
          <a:prstGeom prst="rect">
            <a:avLst/>
          </a:prstGeom>
          <a:noFill/>
        </p:spPr>
        <p:txBody>
          <a:bodyPr wrap="none" rtlCol="0">
            <a:spAutoFit/>
          </a:bodyPr>
          <a:lstStyle/>
          <a:p>
            <a:r>
              <a:rPr lang="en-US" dirty="0" smtClean="0"/>
              <a:t>Potential for </a:t>
            </a:r>
            <a:br>
              <a:rPr lang="en-US" dirty="0" smtClean="0"/>
            </a:br>
            <a:r>
              <a:rPr lang="en-US" dirty="0" smtClean="0"/>
              <a:t>Logical Error</a:t>
            </a:r>
            <a:endParaRPr lang="en-US" dirty="0"/>
          </a:p>
        </p:txBody>
      </p:sp>
    </p:spTree>
    <p:extLst>
      <p:ext uri="{BB962C8B-B14F-4D97-AF65-F5344CB8AC3E}">
        <p14:creationId xmlns:p14="http://schemas.microsoft.com/office/powerpoint/2010/main" val="236651805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normAutofit lnSpcReduction="10000"/>
          </a:bodyPr>
          <a:lstStyle/>
          <a:p>
            <a:r>
              <a:rPr lang="en-US" dirty="0">
                <a:solidFill>
                  <a:schemeClr val="bg1">
                    <a:lumMod val="50000"/>
                  </a:schemeClr>
                </a:solidFill>
              </a:rPr>
              <a:t>Unconditional probability</a:t>
            </a:r>
          </a:p>
          <a:p>
            <a:pPr lvl="1"/>
            <a:r>
              <a:rPr lang="en-US" dirty="0">
                <a:solidFill>
                  <a:schemeClr val="bg1">
                    <a:lumMod val="50000"/>
                  </a:schemeClr>
                </a:solidFill>
              </a:rPr>
              <a:t>Probability of variable(s) taking particular values</a:t>
            </a:r>
          </a:p>
          <a:p>
            <a:pPr lvl="1"/>
            <a:r>
              <a:rPr lang="en-US" dirty="0">
                <a:solidFill>
                  <a:schemeClr val="bg1">
                    <a:lumMod val="50000"/>
                  </a:schemeClr>
                </a:solidFill>
              </a:rPr>
              <a:t>Probability of smoking and </a:t>
            </a:r>
            <a:r>
              <a:rPr lang="en-US" dirty="0" smtClean="0">
                <a:solidFill>
                  <a:schemeClr val="bg1">
                    <a:lumMod val="50000"/>
                  </a:schemeClr>
                </a:solidFill>
              </a:rPr>
              <a:t>asbestos exposure</a:t>
            </a:r>
          </a:p>
          <a:p>
            <a:r>
              <a:rPr lang="en-US" dirty="0" smtClean="0"/>
              <a:t>How to find probability of variable(s) of interest given what is known (posterior)</a:t>
            </a:r>
          </a:p>
          <a:p>
            <a:pPr lvl="1"/>
            <a:r>
              <a:rPr lang="en-US" dirty="0" smtClean="0"/>
              <a:t>Probability of query given evidence</a:t>
            </a:r>
          </a:p>
          <a:p>
            <a:pPr lvl="1"/>
            <a:r>
              <a:rPr lang="en-US" dirty="0" smtClean="0"/>
              <a:t>Probability of disease | symptoms, test result</a:t>
            </a:r>
            <a:endParaRPr lang="en-US" dirty="0"/>
          </a:p>
          <a:p>
            <a:r>
              <a:rPr lang="en-US" dirty="0" smtClean="0"/>
              <a:t>Finding most likely value of variables given evidence</a:t>
            </a:r>
          </a:p>
          <a:p>
            <a:pPr lvl="1"/>
            <a:r>
              <a:rPr lang="en-US" dirty="0"/>
              <a:t>Diagnosis given set of symptoms</a:t>
            </a:r>
          </a:p>
        </p:txBody>
      </p:sp>
    </p:spTree>
    <p:extLst>
      <p:ext uri="{BB962C8B-B14F-4D97-AF65-F5344CB8AC3E}">
        <p14:creationId xmlns:p14="http://schemas.microsoft.com/office/powerpoint/2010/main" val="109160947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elimination with evidence</a:t>
            </a:r>
            <a:endParaRPr lang="en-US" dirty="0"/>
          </a:p>
        </p:txBody>
      </p:sp>
      <p:sp>
        <p:nvSpPr>
          <p:cNvPr id="3" name="Content Placeholder 2"/>
          <p:cNvSpPr>
            <a:spLocks noGrp="1"/>
          </p:cNvSpPr>
          <p:nvPr>
            <p:ph idx="1"/>
          </p:nvPr>
        </p:nvSpPr>
        <p:spPr>
          <a:xfrm>
            <a:off x="457200" y="1600200"/>
            <a:ext cx="8229600" cy="4905022"/>
          </a:xfrm>
        </p:spPr>
        <p:txBody>
          <a:bodyPr>
            <a:normAutofit/>
          </a:bodyPr>
          <a:lstStyle/>
          <a:p>
            <a:r>
              <a:rPr lang="en-US" dirty="0" smtClean="0"/>
              <a:t>Now want to calculate probability of variable given what we know about value of other variables</a:t>
            </a:r>
          </a:p>
          <a:p>
            <a:endParaRPr lang="en-US" dirty="0" smtClean="0"/>
          </a:p>
          <a:p>
            <a:r>
              <a:rPr lang="en-US" dirty="0" smtClean="0"/>
              <a:t>Say we know someone visited </a:t>
            </a:r>
            <a:r>
              <a:rPr lang="en-US" dirty="0"/>
              <a:t>A</a:t>
            </a:r>
            <a:r>
              <a:rPr lang="en-US" dirty="0" smtClean="0"/>
              <a:t>sia and had Dyspnea, how to take that into account when calculating probability their x-ray will be positive?</a:t>
            </a:r>
          </a:p>
          <a:p>
            <a:endParaRPr lang="en-US" dirty="0"/>
          </a:p>
          <a:p>
            <a:r>
              <a:rPr lang="en-US" dirty="0" smtClean="0"/>
              <a:t>Last week’s mystery!</a:t>
            </a:r>
          </a:p>
        </p:txBody>
      </p:sp>
    </p:spTree>
    <p:extLst>
      <p:ext uri="{BB962C8B-B14F-4D97-AF65-F5344CB8AC3E}">
        <p14:creationId xmlns:p14="http://schemas.microsoft.com/office/powerpoint/2010/main" val="214788798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normAutofit lnSpcReduction="10000"/>
          </a:bodyPr>
          <a:lstStyle/>
          <a:p>
            <a:r>
              <a:rPr lang="en-US" dirty="0">
                <a:solidFill>
                  <a:schemeClr val="bg1">
                    <a:lumMod val="50000"/>
                  </a:schemeClr>
                </a:solidFill>
              </a:rPr>
              <a:t>Unconditional probability</a:t>
            </a:r>
          </a:p>
          <a:p>
            <a:pPr lvl="1"/>
            <a:r>
              <a:rPr lang="en-US" dirty="0">
                <a:solidFill>
                  <a:schemeClr val="bg1">
                    <a:lumMod val="50000"/>
                  </a:schemeClr>
                </a:solidFill>
              </a:rPr>
              <a:t>Probability of variable(s) taking particular values</a:t>
            </a:r>
          </a:p>
          <a:p>
            <a:pPr lvl="1"/>
            <a:r>
              <a:rPr lang="en-US" dirty="0">
                <a:solidFill>
                  <a:schemeClr val="bg1">
                    <a:lumMod val="50000"/>
                  </a:schemeClr>
                </a:solidFill>
              </a:rPr>
              <a:t>Probability of smoking and </a:t>
            </a:r>
            <a:r>
              <a:rPr lang="en-US" dirty="0" smtClean="0">
                <a:solidFill>
                  <a:schemeClr val="bg1">
                    <a:lumMod val="50000"/>
                  </a:schemeClr>
                </a:solidFill>
              </a:rPr>
              <a:t>asbestos exposure</a:t>
            </a:r>
          </a:p>
          <a:p>
            <a:r>
              <a:rPr lang="en-US" dirty="0" smtClean="0">
                <a:solidFill>
                  <a:schemeClr val="bg1">
                    <a:lumMod val="65000"/>
                  </a:schemeClr>
                </a:solidFill>
              </a:rPr>
              <a:t>How to find probability of variable(s) of interest given what is known (posterior)</a:t>
            </a:r>
          </a:p>
          <a:p>
            <a:pPr lvl="1"/>
            <a:r>
              <a:rPr lang="en-US" dirty="0" smtClean="0">
                <a:solidFill>
                  <a:schemeClr val="bg1">
                    <a:lumMod val="65000"/>
                  </a:schemeClr>
                </a:solidFill>
              </a:rPr>
              <a:t>Probability of query given evidence</a:t>
            </a:r>
          </a:p>
          <a:p>
            <a:pPr lvl="1"/>
            <a:r>
              <a:rPr lang="en-US" dirty="0" smtClean="0">
                <a:solidFill>
                  <a:schemeClr val="bg1">
                    <a:lumMod val="65000"/>
                  </a:schemeClr>
                </a:solidFill>
              </a:rPr>
              <a:t>Probability of disease | symptoms, test result</a:t>
            </a:r>
            <a:endParaRPr lang="en-US" dirty="0">
              <a:solidFill>
                <a:schemeClr val="bg1">
                  <a:lumMod val="65000"/>
                </a:schemeClr>
              </a:solidFill>
            </a:endParaRPr>
          </a:p>
          <a:p>
            <a:r>
              <a:rPr lang="en-US" dirty="0" smtClean="0"/>
              <a:t>Finding most likely value of variables given evidence</a:t>
            </a:r>
          </a:p>
          <a:p>
            <a:pPr lvl="1"/>
            <a:r>
              <a:rPr lang="en-US" dirty="0" smtClean="0"/>
              <a:t>Diagnosis given set of symptoms</a:t>
            </a:r>
          </a:p>
        </p:txBody>
      </p:sp>
    </p:spTree>
    <p:extLst>
      <p:ext uri="{BB962C8B-B14F-4D97-AF65-F5344CB8AC3E}">
        <p14:creationId xmlns:p14="http://schemas.microsoft.com/office/powerpoint/2010/main" val="37338785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749"/>
            <a:ext cx="8229600" cy="1143000"/>
          </a:xfrm>
        </p:spPr>
        <p:txBody>
          <a:bodyPr/>
          <a:lstStyle/>
          <a:p>
            <a:r>
              <a:rPr lang="en-US" dirty="0" smtClean="0"/>
              <a:t>Approximate inference</a:t>
            </a:r>
            <a:endParaRPr lang="en-US" dirty="0"/>
          </a:p>
        </p:txBody>
      </p:sp>
      <p:sp>
        <p:nvSpPr>
          <p:cNvPr id="3" name="Content Placeholder 2"/>
          <p:cNvSpPr>
            <a:spLocks noGrp="1"/>
          </p:cNvSpPr>
          <p:nvPr>
            <p:ph idx="1"/>
          </p:nvPr>
        </p:nvSpPr>
        <p:spPr/>
        <p:txBody>
          <a:bodyPr>
            <a:normAutofit/>
          </a:bodyPr>
          <a:lstStyle/>
          <a:p>
            <a:r>
              <a:rPr lang="en-US" dirty="0" smtClean="0"/>
              <a:t>Sampling</a:t>
            </a:r>
          </a:p>
          <a:p>
            <a:pPr lvl="1"/>
            <a:r>
              <a:rPr lang="en-US" dirty="0" smtClean="0"/>
              <a:t>Basic idea: Generate set of samples (instantiations of graph), use to calculate probability. As sample size increases, approaches actual values.</a:t>
            </a:r>
          </a:p>
          <a:p>
            <a:pPr lvl="1"/>
            <a:r>
              <a:rPr lang="en-US" dirty="0" smtClean="0"/>
              <a:t>Rejection sampling: Have values for some variables (evidence), ignore samples with different values</a:t>
            </a:r>
          </a:p>
          <a:p>
            <a:pPr lvl="1"/>
            <a:r>
              <a:rPr lang="en-US" dirty="0" smtClean="0"/>
              <a:t>Importance sampling: Use evidence to weight sampling</a:t>
            </a:r>
          </a:p>
          <a:p>
            <a:endParaRPr lang="en-US" dirty="0" smtClean="0"/>
          </a:p>
        </p:txBody>
      </p:sp>
    </p:spTree>
    <p:extLst>
      <p:ext uri="{BB962C8B-B14F-4D97-AF65-F5344CB8AC3E}">
        <p14:creationId xmlns:p14="http://schemas.microsoft.com/office/powerpoint/2010/main" val="35018953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Tree>
    <p:extLst>
      <p:ext uri="{BB962C8B-B14F-4D97-AF65-F5344CB8AC3E}">
        <p14:creationId xmlns:p14="http://schemas.microsoft.com/office/powerpoint/2010/main" val="1390498645"/>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65367" y="1181640"/>
            <a:ext cx="6033990" cy="3606636"/>
          </a:xfrm>
          <a:prstGeom prst="rect">
            <a:avLst/>
          </a:prstGeom>
        </p:spPr>
      </p:pic>
      <p:sp>
        <p:nvSpPr>
          <p:cNvPr id="2" name="Title 1"/>
          <p:cNvSpPr>
            <a:spLocks noGrp="1"/>
          </p:cNvSpPr>
          <p:nvPr>
            <p:ph type="title"/>
          </p:nvPr>
        </p:nvSpPr>
        <p:spPr/>
        <p:txBody>
          <a:bodyPr/>
          <a:lstStyle/>
          <a:p>
            <a:r>
              <a:rPr lang="en-US" dirty="0" smtClean="0"/>
              <a:t>Application: epidemiology</a:t>
            </a:r>
            <a:endParaRPr lang="en-US" dirty="0"/>
          </a:p>
        </p:txBody>
      </p:sp>
      <p:pic>
        <p:nvPicPr>
          <p:cNvPr id="4" name="Content Placeholder 3"/>
          <p:cNvPicPr>
            <a:picLocks noGrp="1" noChangeAspect="1"/>
          </p:cNvPicPr>
          <p:nvPr>
            <p:ph idx="1"/>
          </p:nvPr>
        </p:nvPicPr>
        <p:blipFill>
          <a:blip r:embed="rId4"/>
          <a:srcRect t="-7534" b="-7534"/>
          <a:stretch>
            <a:fillRect/>
          </a:stretch>
        </p:blipFill>
        <p:spPr>
          <a:xfrm>
            <a:off x="0" y="3689477"/>
            <a:ext cx="4587721" cy="2523070"/>
          </a:xfrm>
        </p:spPr>
      </p:pic>
      <p:sp>
        <p:nvSpPr>
          <p:cNvPr id="6" name="Rectangle 5"/>
          <p:cNvSpPr/>
          <p:nvPr/>
        </p:nvSpPr>
        <p:spPr>
          <a:xfrm>
            <a:off x="1233333" y="5920472"/>
            <a:ext cx="6670024" cy="738664"/>
          </a:xfrm>
          <a:prstGeom prst="rect">
            <a:avLst/>
          </a:prstGeom>
        </p:spPr>
        <p:txBody>
          <a:bodyPr wrap="square">
            <a:spAutoFit/>
          </a:bodyPr>
          <a:lstStyle/>
          <a:p>
            <a:r>
              <a:rPr lang="en-US" sz="1400" dirty="0" err="1"/>
              <a:t>Twardy</a:t>
            </a:r>
            <a:r>
              <a:rPr lang="en-US" sz="1400" dirty="0"/>
              <a:t>, C. R., Nicholson, A. E., </a:t>
            </a:r>
            <a:r>
              <a:rPr lang="en-US" sz="1400" dirty="0" err="1"/>
              <a:t>Korb</a:t>
            </a:r>
            <a:r>
              <a:rPr lang="en-US" sz="1400" dirty="0"/>
              <a:t>, K. B., &amp; McNeil, J. (2006). Epidemiological data mining of cardiovascular </a:t>
            </a:r>
            <a:r>
              <a:rPr lang="en-US" sz="1400" dirty="0" err="1"/>
              <a:t>bayesian</a:t>
            </a:r>
            <a:r>
              <a:rPr lang="en-US" sz="1400" dirty="0"/>
              <a:t> networks. </a:t>
            </a:r>
            <a:r>
              <a:rPr lang="en-US" sz="1400" i="1" dirty="0"/>
              <a:t>Electronic Journal of Health Informatics</a:t>
            </a:r>
            <a:r>
              <a:rPr lang="en-US" sz="1400" dirty="0"/>
              <a:t>, </a:t>
            </a:r>
            <a:r>
              <a:rPr lang="en-US" sz="1400" i="1" dirty="0"/>
              <a:t>1</a:t>
            </a:r>
            <a:r>
              <a:rPr lang="en-US" sz="1400" dirty="0"/>
              <a:t>(1), e3</a:t>
            </a:r>
          </a:p>
        </p:txBody>
      </p:sp>
    </p:spTree>
    <p:extLst>
      <p:ext uri="{BB962C8B-B14F-4D97-AF65-F5344CB8AC3E}">
        <p14:creationId xmlns:p14="http://schemas.microsoft.com/office/powerpoint/2010/main" val="104301079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Organizing evidence</a:t>
            </a:r>
            <a:endParaRPr lang="en-US" dirty="0"/>
          </a:p>
        </p:txBody>
      </p:sp>
      <p:pic>
        <p:nvPicPr>
          <p:cNvPr id="5" name="Content Placeholder 4"/>
          <p:cNvPicPr>
            <a:picLocks noGrp="1" noChangeAspect="1"/>
          </p:cNvPicPr>
          <p:nvPr>
            <p:ph idx="1"/>
          </p:nvPr>
        </p:nvPicPr>
        <p:blipFill>
          <a:blip r:embed="rId3"/>
          <a:srcRect t="-7064" b="-7064"/>
          <a:stretch>
            <a:fillRect/>
          </a:stretch>
        </p:blipFill>
        <p:spPr/>
      </p:pic>
      <p:sp>
        <p:nvSpPr>
          <p:cNvPr id="6" name="Rectangle 5"/>
          <p:cNvSpPr/>
          <p:nvPr/>
        </p:nvSpPr>
        <p:spPr>
          <a:xfrm>
            <a:off x="2286000" y="6126163"/>
            <a:ext cx="4572000" cy="523220"/>
          </a:xfrm>
          <a:prstGeom prst="rect">
            <a:avLst/>
          </a:prstGeom>
        </p:spPr>
        <p:txBody>
          <a:bodyPr>
            <a:spAutoFit/>
          </a:bodyPr>
          <a:lstStyle/>
          <a:p>
            <a:r>
              <a:rPr lang="en-US" sz="1400" dirty="0" err="1"/>
              <a:t>Lagnado</a:t>
            </a:r>
            <a:r>
              <a:rPr lang="en-US" sz="1400" dirty="0"/>
              <a:t>, D. (2011). Thinking about </a:t>
            </a:r>
            <a:r>
              <a:rPr lang="en-US" sz="1400" dirty="0" smtClean="0"/>
              <a:t>Evidence</a:t>
            </a:r>
            <a:r>
              <a:rPr lang="en-US" sz="1400" dirty="0"/>
              <a:t>. In </a:t>
            </a:r>
            <a:r>
              <a:rPr lang="en-US" sz="1400" i="1" dirty="0"/>
              <a:t>Proceedings of the </a:t>
            </a:r>
            <a:r>
              <a:rPr lang="en-US" sz="1400" i="1" dirty="0" smtClean="0"/>
              <a:t>British Academy</a:t>
            </a:r>
            <a:r>
              <a:rPr lang="en-US" sz="1400" dirty="0" smtClean="0"/>
              <a:t> </a:t>
            </a:r>
            <a:r>
              <a:rPr lang="en-US" sz="1400" dirty="0"/>
              <a:t>(Vol. 171, pp. 183-223)</a:t>
            </a:r>
          </a:p>
        </p:txBody>
      </p:sp>
    </p:spTree>
    <p:extLst>
      <p:ext uri="{BB962C8B-B14F-4D97-AF65-F5344CB8AC3E}">
        <p14:creationId xmlns:p14="http://schemas.microsoft.com/office/powerpoint/2010/main" val="282871425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86937295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causal BNs</a:t>
            </a:r>
            <a:endParaRPr lang="en-US" dirty="0"/>
          </a:p>
        </p:txBody>
      </p:sp>
      <p:sp>
        <p:nvSpPr>
          <p:cNvPr id="3" name="Content Placeholder 2"/>
          <p:cNvSpPr>
            <a:spLocks noGrp="1"/>
          </p:cNvSpPr>
          <p:nvPr>
            <p:ph idx="1"/>
          </p:nvPr>
        </p:nvSpPr>
        <p:spPr/>
        <p:txBody>
          <a:bodyPr/>
          <a:lstStyle/>
          <a:p>
            <a:r>
              <a:rPr lang="en-US" dirty="0" smtClean="0">
                <a:solidFill>
                  <a:srgbClr val="000000"/>
                </a:solidFill>
              </a:rPr>
              <a:t>Biomedical informatics – diagnosis, prognosis</a:t>
            </a:r>
          </a:p>
          <a:p>
            <a:r>
              <a:rPr lang="en-US" dirty="0" smtClean="0">
                <a:solidFill>
                  <a:srgbClr val="000000"/>
                </a:solidFill>
              </a:rPr>
              <a:t>Psychology – representation of causal learning</a:t>
            </a:r>
          </a:p>
          <a:p>
            <a:r>
              <a:rPr lang="en-US" dirty="0" smtClean="0">
                <a:solidFill>
                  <a:srgbClr val="000000"/>
                </a:solidFill>
              </a:rPr>
              <a:t>Economics/finance</a:t>
            </a:r>
          </a:p>
          <a:p>
            <a:pPr marL="0" indent="0">
              <a:buNone/>
            </a:pPr>
            <a:endParaRPr lang="en-US" dirty="0">
              <a:solidFill>
                <a:srgbClr val="000000"/>
              </a:solidFill>
            </a:endParaRPr>
          </a:p>
        </p:txBody>
      </p:sp>
    </p:spTree>
    <p:extLst>
      <p:ext uri="{BB962C8B-B14F-4D97-AF65-F5344CB8AC3E}">
        <p14:creationId xmlns:p14="http://schemas.microsoft.com/office/powerpoint/2010/main" val="50623094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 graph</a:t>
            </a:r>
            <a:endParaRPr lang="en-US" dirty="0"/>
          </a:p>
        </p:txBody>
      </p:sp>
      <p:sp>
        <p:nvSpPr>
          <p:cNvPr id="3" name="Content Placeholder 2"/>
          <p:cNvSpPr>
            <a:spLocks noGrp="1"/>
          </p:cNvSpPr>
          <p:nvPr>
            <p:ph idx="1"/>
          </p:nvPr>
        </p:nvSpPr>
        <p:spPr>
          <a:xfrm>
            <a:off x="457200" y="1600201"/>
            <a:ext cx="8229600" cy="2864644"/>
          </a:xfrm>
        </p:spPr>
        <p:txBody>
          <a:bodyPr>
            <a:normAutofit/>
          </a:bodyPr>
          <a:lstStyle/>
          <a:p>
            <a:r>
              <a:rPr lang="en-US" dirty="0" smtClean="0"/>
              <a:t>Arrows denote </a:t>
            </a:r>
            <a:r>
              <a:rPr lang="en-US" b="1" dirty="0" smtClean="0"/>
              <a:t>direct</a:t>
            </a:r>
            <a:r>
              <a:rPr lang="en-US" dirty="0" smtClean="0"/>
              <a:t> causes</a:t>
            </a:r>
          </a:p>
          <a:p>
            <a:pPr lvl="1"/>
            <a:r>
              <a:rPr lang="en-US" dirty="0" smtClean="0"/>
              <a:t>Edge from X to Y means X causes Y</a:t>
            </a:r>
          </a:p>
          <a:p>
            <a:r>
              <a:rPr lang="en-US" dirty="0" smtClean="0"/>
              <a:t>DAG</a:t>
            </a:r>
            <a:endParaRPr lang="en-US" dirty="0"/>
          </a:p>
        </p:txBody>
      </p:sp>
      <p:pic>
        <p:nvPicPr>
          <p:cNvPr id="10" name="Picture 9" descr="why-figure7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26" y="4134051"/>
            <a:ext cx="4952327" cy="1418506"/>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40049926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999590870"/>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2324" name="MS Org Chart" r:id="rId4" imgW="6311880" imgH="1663560" progId="OrgPlusWOPX.4">
                  <p:embed followColorScheme="full"/>
                </p:oleObj>
              </mc:Choice>
              <mc:Fallback>
                <p:oleObj name="MS Org Chart" r:id="rId4" imgW="6311880" imgH="1663560" progId="OrgPlusWOPX.4">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dirty="0">
                <a:solidFill>
                  <a:srgbClr val="FFFFFF"/>
                </a:solidFill>
                <a:latin typeface="Times New Roman" charset="0"/>
              </a:rPr>
              <a:t>Formulate </a:t>
            </a:r>
          </a:p>
          <a:p>
            <a:pPr algn="ctr">
              <a:spcBef>
                <a:spcPct val="0"/>
              </a:spcBef>
              <a:buFontTx/>
              <a:buNone/>
            </a:pPr>
            <a:r>
              <a:rPr lang="en-US" sz="2400" dirty="0">
                <a:solidFill>
                  <a:srgbClr val="FFFFFF"/>
                </a:solidFill>
                <a:latin typeface="Times New Roman" charset="0"/>
              </a:rPr>
              <a:t>hypotheses</a:t>
            </a:r>
            <a:endParaRPr kumimoji="0" lang="en-US" sz="3000" dirty="0">
              <a:solidFill>
                <a:srgbClr val="FFFFFF"/>
              </a:solidFill>
            </a:endParaRPr>
          </a:p>
        </p:txBody>
      </p:sp>
      <p:sp>
        <p:nvSpPr>
          <p:cNvPr id="12"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rgbClr val="FFFFFF"/>
                </a:solidFill>
                <a:latin typeface="Times New Roman" charset="0"/>
              </a:rPr>
              <a:t>(Collect) &amp; Analyze data </a:t>
            </a:r>
            <a:br>
              <a:rPr lang="en-US" sz="2400" dirty="0" smtClean="0">
                <a:solidFill>
                  <a:srgbClr val="FFFFFF"/>
                </a:solidFill>
                <a:latin typeface="Times New Roman" charset="0"/>
              </a:rPr>
            </a:br>
            <a:r>
              <a:rPr lang="en-US" sz="2400" dirty="0" smtClean="0">
                <a:solidFill>
                  <a:srgbClr val="FFFFFF"/>
                </a:solidFill>
                <a:latin typeface="Times New Roman" charset="0"/>
              </a:rPr>
              <a:t>to </a:t>
            </a:r>
            <a:r>
              <a:rPr lang="en-US" sz="2400" dirty="0">
                <a:solidFill>
                  <a:srgbClr val="FFFFFF"/>
                </a:solidFill>
                <a:latin typeface="Times New Roman" charset="0"/>
              </a:rPr>
              <a:t>test hypotheses</a:t>
            </a:r>
          </a:p>
        </p:txBody>
      </p:sp>
      <p:sp>
        <p:nvSpPr>
          <p:cNvPr id="14"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Rectangle 9"/>
          <p:cNvSpPr>
            <a:spLocks noChangeArrowheads="1"/>
          </p:cNvSpPr>
          <p:nvPr/>
        </p:nvSpPr>
        <p:spPr bwMode="auto">
          <a:xfrm>
            <a:off x="5226987" y="5841171"/>
            <a:ext cx="23622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buFontTx/>
              <a:buNone/>
            </a:pPr>
            <a:r>
              <a:rPr kumimoji="0" lang="en-US" sz="2000" dirty="0" smtClean="0">
                <a:solidFill>
                  <a:srgbClr val="FFFFFF"/>
                </a:solidFill>
              </a:rPr>
              <a:t>Evaluate hypotheses</a:t>
            </a:r>
            <a:endParaRPr kumimoji="0" lang="en-US" sz="2000" dirty="0">
              <a:solidFill>
                <a:srgbClr val="FFFFFF"/>
              </a:solidFill>
            </a:endParaRPr>
          </a:p>
        </p:txBody>
      </p:sp>
      <p:sp>
        <p:nvSpPr>
          <p:cNvPr id="19" name="Line 9"/>
          <p:cNvSpPr>
            <a:spLocks noChangeShapeType="1"/>
          </p:cNvSpPr>
          <p:nvPr/>
        </p:nvSpPr>
        <p:spPr bwMode="auto">
          <a:xfrm flipH="1">
            <a:off x="5509207" y="5415528"/>
            <a:ext cx="0" cy="425643"/>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ghtning Bolt 20"/>
          <p:cNvSpPr/>
          <p:nvPr/>
        </p:nvSpPr>
        <p:spPr>
          <a:xfrm>
            <a:off x="5619296" y="5205812"/>
            <a:ext cx="1238704" cy="957134"/>
          </a:xfrm>
          <a:prstGeom prst="lightningBol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2" name="TextBox 21"/>
          <p:cNvSpPr txBox="1"/>
          <p:nvPr/>
        </p:nvSpPr>
        <p:spPr>
          <a:xfrm>
            <a:off x="3729687" y="5415528"/>
            <a:ext cx="1559066" cy="1200329"/>
          </a:xfrm>
          <a:prstGeom prst="rect">
            <a:avLst/>
          </a:prstGeom>
          <a:noFill/>
        </p:spPr>
        <p:txBody>
          <a:bodyPr wrap="none" rtlCol="0">
            <a:spAutoFit/>
          </a:bodyPr>
          <a:lstStyle/>
          <a:p>
            <a:r>
              <a:rPr lang="en-US" dirty="0" smtClean="0"/>
              <a:t>Potential for </a:t>
            </a:r>
          </a:p>
          <a:p>
            <a:r>
              <a:rPr lang="en-US" dirty="0" smtClean="0"/>
              <a:t>Random </a:t>
            </a:r>
            <a:r>
              <a:rPr lang="en-US" dirty="0" smtClean="0"/>
              <a:t>Error;</a:t>
            </a:r>
          </a:p>
          <a:p>
            <a:r>
              <a:rPr lang="en-US" dirty="0" smtClean="0"/>
              <a:t>Errors of </a:t>
            </a:r>
            <a:br>
              <a:rPr lang="en-US" dirty="0" smtClean="0"/>
            </a:br>
            <a:r>
              <a:rPr lang="en-US" dirty="0" err="1" smtClean="0"/>
              <a:t>Interpretatino</a:t>
            </a:r>
            <a:endParaRPr lang="en-US" dirty="0"/>
          </a:p>
        </p:txBody>
      </p:sp>
    </p:spTree>
    <p:extLst>
      <p:ext uri="{BB962C8B-B14F-4D97-AF65-F5344CB8AC3E}">
        <p14:creationId xmlns:p14="http://schemas.microsoft.com/office/powerpoint/2010/main" val="423120024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 of graph</a:t>
            </a:r>
            <a:endParaRPr lang="en-US" dirty="0"/>
          </a:p>
        </p:txBody>
      </p:sp>
      <p:sp>
        <p:nvSpPr>
          <p:cNvPr id="3" name="Content Placeholder 2"/>
          <p:cNvSpPr>
            <a:spLocks noGrp="1"/>
          </p:cNvSpPr>
          <p:nvPr>
            <p:ph idx="1"/>
          </p:nvPr>
        </p:nvSpPr>
        <p:spPr/>
        <p:txBody>
          <a:bodyPr/>
          <a:lstStyle/>
          <a:p>
            <a:r>
              <a:rPr lang="en-US" dirty="0"/>
              <a:t>Complete: all common causes included, all causal relations among variables included</a:t>
            </a:r>
          </a:p>
          <a:p>
            <a:r>
              <a:rPr lang="en-US" dirty="0"/>
              <a:t>Incomplete: not all intermediate factors necessarily included</a:t>
            </a:r>
          </a:p>
          <a:p>
            <a:endParaRPr lang="en-US" dirty="0"/>
          </a:p>
        </p:txBody>
      </p:sp>
    </p:spTree>
    <p:extLst>
      <p:ext uri="{BB962C8B-B14F-4D97-AF65-F5344CB8AC3E}">
        <p14:creationId xmlns:p14="http://schemas.microsoft.com/office/powerpoint/2010/main" val="98984788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Faithfulness</a:t>
            </a:r>
            <a:endParaRPr lang="en-US" dirty="0"/>
          </a:p>
        </p:txBody>
      </p:sp>
      <p:sp>
        <p:nvSpPr>
          <p:cNvPr id="3" name="Content Placeholder 2"/>
          <p:cNvSpPr>
            <a:spLocks noGrp="1"/>
          </p:cNvSpPr>
          <p:nvPr>
            <p:ph idx="1"/>
          </p:nvPr>
        </p:nvSpPr>
        <p:spPr/>
        <p:txBody>
          <a:bodyPr/>
          <a:lstStyle/>
          <a:p>
            <a:pPr marL="0" indent="0">
              <a:buNone/>
            </a:pPr>
            <a:r>
              <a:rPr lang="en-US" dirty="0" smtClean="0"/>
              <a:t>Exactly the dependencies in the underlying structure hold in the data</a:t>
            </a:r>
          </a:p>
          <a:p>
            <a:pPr lvl="1"/>
            <a:r>
              <a:rPr lang="en-US" dirty="0" smtClean="0"/>
              <a:t>i.e. Independence relations not from chance but from structure</a:t>
            </a:r>
          </a:p>
          <a:p>
            <a:pPr lvl="1"/>
            <a:r>
              <a:rPr lang="en-US" dirty="0" smtClean="0"/>
              <a:t>No canceling out</a:t>
            </a:r>
            <a:endParaRPr lang="en-US" dirty="0"/>
          </a:p>
        </p:txBody>
      </p:sp>
    </p:spTree>
    <p:extLst>
      <p:ext uri="{BB962C8B-B14F-4D97-AF65-F5344CB8AC3E}">
        <p14:creationId xmlns:p14="http://schemas.microsoft.com/office/powerpoint/2010/main" val="173024066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Example</a:t>
            </a:r>
            <a:endParaRPr lang="en-US"/>
          </a:p>
        </p:txBody>
      </p:sp>
      <p:sp>
        <p:nvSpPr>
          <p:cNvPr id="36867" name="Rectangle 3"/>
          <p:cNvSpPr>
            <a:spLocks noGrp="1" noChangeArrowheads="1"/>
          </p:cNvSpPr>
          <p:nvPr>
            <p:ph idx="1"/>
          </p:nvPr>
        </p:nvSpPr>
        <p:spPr>
          <a:xfrm>
            <a:off x="457200" y="1600200"/>
            <a:ext cx="8229600" cy="914400"/>
          </a:xfrm>
        </p:spPr>
        <p:txBody>
          <a:bodyPr>
            <a:normAutofit/>
          </a:bodyPr>
          <a:lstStyle/>
          <a:p>
            <a:endParaRPr lang="en-US" dirty="0"/>
          </a:p>
        </p:txBody>
      </p:sp>
      <p:sp>
        <p:nvSpPr>
          <p:cNvPr id="36868" name="Text Box 4"/>
          <p:cNvSpPr txBox="1">
            <a:spLocks noChangeArrowheads="1"/>
          </p:cNvSpPr>
          <p:nvPr/>
        </p:nvSpPr>
        <p:spPr bwMode="auto">
          <a:xfrm>
            <a:off x="4038600" y="3200400"/>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t>Smoking</a:t>
            </a:r>
            <a:endParaRPr lang="en-US" dirty="0"/>
          </a:p>
        </p:txBody>
      </p:sp>
      <p:sp>
        <p:nvSpPr>
          <p:cNvPr id="36869" name="Text Box 5"/>
          <p:cNvSpPr txBox="1">
            <a:spLocks noChangeArrowheads="1"/>
          </p:cNvSpPr>
          <p:nvPr/>
        </p:nvSpPr>
        <p:spPr bwMode="auto">
          <a:xfrm>
            <a:off x="5105400" y="4267200"/>
            <a:ext cx="106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Exercise</a:t>
            </a:r>
          </a:p>
        </p:txBody>
      </p:sp>
      <p:sp>
        <p:nvSpPr>
          <p:cNvPr id="36870" name="Text Box 6"/>
          <p:cNvSpPr txBox="1">
            <a:spLocks noChangeArrowheads="1"/>
          </p:cNvSpPr>
          <p:nvPr/>
        </p:nvSpPr>
        <p:spPr bwMode="auto">
          <a:xfrm>
            <a:off x="3733800" y="4800600"/>
            <a:ext cx="84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Health</a:t>
            </a:r>
          </a:p>
        </p:txBody>
      </p:sp>
      <p:sp>
        <p:nvSpPr>
          <p:cNvPr id="36871" name="Line 7"/>
          <p:cNvSpPr>
            <a:spLocks noChangeShapeType="1"/>
          </p:cNvSpPr>
          <p:nvPr/>
        </p:nvSpPr>
        <p:spPr bwMode="auto">
          <a:xfrm flipH="1">
            <a:off x="4114800" y="3505200"/>
            <a:ext cx="304800" cy="1219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2" name="Line 8"/>
          <p:cNvSpPr>
            <a:spLocks noChangeShapeType="1"/>
          </p:cNvSpPr>
          <p:nvPr/>
        </p:nvSpPr>
        <p:spPr bwMode="auto">
          <a:xfrm>
            <a:off x="4724400" y="3581400"/>
            <a:ext cx="914400" cy="685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3" name="Line 9"/>
          <p:cNvSpPr>
            <a:spLocks noChangeShapeType="1"/>
          </p:cNvSpPr>
          <p:nvPr/>
        </p:nvSpPr>
        <p:spPr bwMode="auto">
          <a:xfrm flipH="1">
            <a:off x="4572000" y="4572000"/>
            <a:ext cx="10668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4" name="Text Box 10"/>
          <p:cNvSpPr txBox="1">
            <a:spLocks noChangeArrowheads="1"/>
          </p:cNvSpPr>
          <p:nvPr/>
        </p:nvSpPr>
        <p:spPr bwMode="auto">
          <a:xfrm>
            <a:off x="3870325" y="3694113"/>
            <a:ext cx="260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
        <p:nvSpPr>
          <p:cNvPr id="36875" name="Text Box 11"/>
          <p:cNvSpPr txBox="1">
            <a:spLocks noChangeArrowheads="1"/>
          </p:cNvSpPr>
          <p:nvPr/>
        </p:nvSpPr>
        <p:spPr bwMode="auto">
          <a:xfrm>
            <a:off x="5410200" y="3657600"/>
            <a:ext cx="317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
        <p:nvSpPr>
          <p:cNvPr id="36876" name="Text Box 12"/>
          <p:cNvSpPr txBox="1">
            <a:spLocks noChangeArrowheads="1"/>
          </p:cNvSpPr>
          <p:nvPr/>
        </p:nvSpPr>
        <p:spPr bwMode="auto">
          <a:xfrm>
            <a:off x="5105400" y="4800600"/>
            <a:ext cx="317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t>
            </a:r>
          </a:p>
        </p:txBody>
      </p:sp>
    </p:spTree>
    <p:extLst>
      <p:ext uri="{BB962C8B-B14F-4D97-AF65-F5344CB8AC3E}">
        <p14:creationId xmlns:p14="http://schemas.microsoft.com/office/powerpoint/2010/main" val="152455361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r>
              <a:rPr lang="en-US" dirty="0" smtClean="0"/>
              <a:t>Another example</a:t>
            </a:r>
            <a:endParaRPr lang="en-US" dirty="0"/>
          </a:p>
        </p:txBody>
      </p:sp>
      <p:sp>
        <p:nvSpPr>
          <p:cNvPr id="38916" name="Rectangle 4"/>
          <p:cNvSpPr>
            <a:spLocks noGrp="1" noChangeArrowheads="1"/>
          </p:cNvSpPr>
          <p:nvPr>
            <p:ph idx="1"/>
          </p:nvPr>
        </p:nvSpPr>
        <p:spPr>
          <a:xfrm>
            <a:off x="457200" y="1600200"/>
            <a:ext cx="8229600" cy="3239227"/>
          </a:xfrm>
        </p:spPr>
        <p:txBody>
          <a:bodyPr>
            <a:normAutofit/>
          </a:bodyPr>
          <a:lstStyle/>
          <a:p>
            <a:endParaRPr lang="en-US" dirty="0" smtClean="0"/>
          </a:p>
        </p:txBody>
      </p:sp>
      <p:sp>
        <p:nvSpPr>
          <p:cNvPr id="38918" name="Oval 6"/>
          <p:cNvSpPr>
            <a:spLocks noChangeArrowheads="1"/>
          </p:cNvSpPr>
          <p:nvPr/>
        </p:nvSpPr>
        <p:spPr bwMode="auto">
          <a:xfrm>
            <a:off x="3505200" y="2301631"/>
            <a:ext cx="910492"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Gene A</a:t>
            </a:r>
            <a:endParaRPr lang="en-US" b="1" dirty="0">
              <a:solidFill>
                <a:srgbClr val="000000"/>
              </a:solidFill>
            </a:endParaRPr>
          </a:p>
        </p:txBody>
      </p:sp>
      <p:sp>
        <p:nvSpPr>
          <p:cNvPr id="38919" name="Oval 7"/>
          <p:cNvSpPr>
            <a:spLocks noChangeArrowheads="1"/>
          </p:cNvSpPr>
          <p:nvPr/>
        </p:nvSpPr>
        <p:spPr bwMode="auto">
          <a:xfrm>
            <a:off x="2619130" y="4012259"/>
            <a:ext cx="1053123"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Gene B</a:t>
            </a:r>
            <a:endParaRPr lang="en-US" b="1" dirty="0">
              <a:solidFill>
                <a:srgbClr val="000000"/>
              </a:solidFill>
            </a:endParaRPr>
          </a:p>
        </p:txBody>
      </p:sp>
      <p:sp>
        <p:nvSpPr>
          <p:cNvPr id="38920" name="Oval 8"/>
          <p:cNvSpPr>
            <a:spLocks noChangeArrowheads="1"/>
          </p:cNvSpPr>
          <p:nvPr/>
        </p:nvSpPr>
        <p:spPr bwMode="auto">
          <a:xfrm>
            <a:off x="4670669" y="4077427"/>
            <a:ext cx="1174262"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Phenotype</a:t>
            </a:r>
            <a:endParaRPr lang="en-US" b="1" dirty="0">
              <a:solidFill>
                <a:srgbClr val="000000"/>
              </a:solidFill>
            </a:endParaRPr>
          </a:p>
        </p:txBody>
      </p:sp>
      <p:sp>
        <p:nvSpPr>
          <p:cNvPr id="38921" name="Line 9"/>
          <p:cNvSpPr>
            <a:spLocks noChangeShapeType="1"/>
          </p:cNvSpPr>
          <p:nvPr/>
        </p:nvSpPr>
        <p:spPr bwMode="auto">
          <a:xfrm>
            <a:off x="3505200" y="4050323"/>
            <a:ext cx="914400" cy="0"/>
          </a:xfrm>
          <a:prstGeom prst="line">
            <a:avLst/>
          </a:prstGeom>
          <a:noFill/>
          <a:ln w="9525">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38922" name="Line 10"/>
          <p:cNvSpPr>
            <a:spLocks noChangeShapeType="1"/>
          </p:cNvSpPr>
          <p:nvPr/>
        </p:nvSpPr>
        <p:spPr bwMode="auto">
          <a:xfrm>
            <a:off x="5257800" y="4050323"/>
            <a:ext cx="914400" cy="0"/>
          </a:xfrm>
          <a:prstGeom prst="line">
            <a:avLst/>
          </a:prstGeom>
          <a:noFill/>
          <a:ln w="9525">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1" name="Line 7"/>
          <p:cNvSpPr>
            <a:spLocks noChangeShapeType="1"/>
          </p:cNvSpPr>
          <p:nvPr/>
        </p:nvSpPr>
        <p:spPr bwMode="auto">
          <a:xfrm flipH="1">
            <a:off x="3145692" y="3063631"/>
            <a:ext cx="820615" cy="98669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
          <p:cNvSpPr>
            <a:spLocks noChangeShapeType="1"/>
          </p:cNvSpPr>
          <p:nvPr/>
        </p:nvSpPr>
        <p:spPr bwMode="auto">
          <a:xfrm>
            <a:off x="3966307" y="3063631"/>
            <a:ext cx="1291493" cy="101379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7"/>
          <p:cNvSpPr>
            <a:spLocks noChangeShapeType="1"/>
          </p:cNvSpPr>
          <p:nvPr/>
        </p:nvSpPr>
        <p:spPr bwMode="auto">
          <a:xfrm>
            <a:off x="3672253" y="4376615"/>
            <a:ext cx="99841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TextBox 1"/>
          <p:cNvSpPr txBox="1"/>
          <p:nvPr/>
        </p:nvSpPr>
        <p:spPr>
          <a:xfrm>
            <a:off x="3018024" y="3223847"/>
            <a:ext cx="255336" cy="369332"/>
          </a:xfrm>
          <a:prstGeom prst="rect">
            <a:avLst/>
          </a:prstGeom>
          <a:noFill/>
        </p:spPr>
        <p:txBody>
          <a:bodyPr wrap="none" rtlCol="0">
            <a:spAutoFit/>
          </a:bodyPr>
          <a:lstStyle/>
          <a:p>
            <a:r>
              <a:rPr lang="en-US" dirty="0"/>
              <a:t>-</a:t>
            </a:r>
          </a:p>
        </p:txBody>
      </p:sp>
      <p:sp>
        <p:nvSpPr>
          <p:cNvPr id="14" name="TextBox 13"/>
          <p:cNvSpPr txBox="1"/>
          <p:nvPr/>
        </p:nvSpPr>
        <p:spPr>
          <a:xfrm>
            <a:off x="4969916" y="3191581"/>
            <a:ext cx="300082"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4035167" y="4654761"/>
            <a:ext cx="300082"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03032543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bias</a:t>
            </a:r>
            <a:endParaRPr lang="en-US" dirty="0"/>
          </a:p>
        </p:txBody>
      </p:sp>
      <p:sp>
        <p:nvSpPr>
          <p:cNvPr id="3" name="Content Placeholder 2"/>
          <p:cNvSpPr>
            <a:spLocks noGrp="1"/>
          </p:cNvSpPr>
          <p:nvPr>
            <p:ph idx="1"/>
          </p:nvPr>
        </p:nvSpPr>
        <p:spPr/>
        <p:txBody>
          <a:bodyPr/>
          <a:lstStyle/>
          <a:p>
            <a:endParaRPr lang="en-US" dirty="0"/>
          </a:p>
        </p:txBody>
      </p:sp>
      <p:sp>
        <p:nvSpPr>
          <p:cNvPr id="4" name="Oval 6"/>
          <p:cNvSpPr>
            <a:spLocks noChangeArrowheads="1"/>
          </p:cNvSpPr>
          <p:nvPr/>
        </p:nvSpPr>
        <p:spPr bwMode="auto">
          <a:xfrm>
            <a:off x="1809262" y="2829170"/>
            <a:ext cx="910492"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fever</a:t>
            </a:r>
            <a:endParaRPr lang="en-US" b="1" dirty="0">
              <a:solidFill>
                <a:srgbClr val="000000"/>
              </a:solidFill>
            </a:endParaRPr>
          </a:p>
        </p:txBody>
      </p:sp>
      <p:sp>
        <p:nvSpPr>
          <p:cNvPr id="5" name="Oval 6"/>
          <p:cNvSpPr>
            <a:spLocks noChangeArrowheads="1"/>
          </p:cNvSpPr>
          <p:nvPr/>
        </p:nvSpPr>
        <p:spPr bwMode="auto">
          <a:xfrm>
            <a:off x="3094893" y="2856524"/>
            <a:ext cx="1695938"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Abdominal pain</a:t>
            </a:r>
            <a:endParaRPr lang="en-US" b="1" dirty="0">
              <a:solidFill>
                <a:srgbClr val="000000"/>
              </a:solidFill>
            </a:endParaRPr>
          </a:p>
        </p:txBody>
      </p:sp>
      <p:sp>
        <p:nvSpPr>
          <p:cNvPr id="6" name="Oval 6"/>
          <p:cNvSpPr>
            <a:spLocks noChangeArrowheads="1"/>
          </p:cNvSpPr>
          <p:nvPr/>
        </p:nvSpPr>
        <p:spPr bwMode="auto">
          <a:xfrm>
            <a:off x="5240217" y="2950310"/>
            <a:ext cx="1695938"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F+ A</a:t>
            </a:r>
            <a:endParaRPr lang="en-US" b="1" dirty="0">
              <a:solidFill>
                <a:srgbClr val="000000"/>
              </a:solidFill>
            </a:endParaRPr>
          </a:p>
        </p:txBody>
      </p:sp>
      <p:sp>
        <p:nvSpPr>
          <p:cNvPr id="7" name="Oval 6"/>
          <p:cNvSpPr>
            <a:spLocks noChangeArrowheads="1"/>
          </p:cNvSpPr>
          <p:nvPr/>
        </p:nvSpPr>
        <p:spPr bwMode="auto">
          <a:xfrm>
            <a:off x="5240217" y="4626710"/>
            <a:ext cx="1695938"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Go to hospital</a:t>
            </a:r>
            <a:endParaRPr lang="en-US" b="1" dirty="0">
              <a:solidFill>
                <a:srgbClr val="000000"/>
              </a:solidFill>
            </a:endParaRPr>
          </a:p>
        </p:txBody>
      </p:sp>
      <p:sp>
        <p:nvSpPr>
          <p:cNvPr id="8" name="Oval 6"/>
          <p:cNvSpPr>
            <a:spLocks noChangeArrowheads="1"/>
          </p:cNvSpPr>
          <p:nvPr/>
        </p:nvSpPr>
        <p:spPr bwMode="auto">
          <a:xfrm>
            <a:off x="2403232" y="4681420"/>
            <a:ext cx="1695938" cy="762000"/>
          </a:xfrm>
          <a:prstGeom prst="ellipse">
            <a:avLst/>
          </a:prstGeom>
          <a:solidFill>
            <a:srgbClr val="5A99BD"/>
          </a:solidFill>
          <a:ln w="9525">
            <a:noFill/>
            <a:round/>
            <a:headEnd/>
            <a:tailEnd/>
          </a:ln>
          <a:effectLst/>
        </p:spPr>
        <p:txBody>
          <a:bodyPr wrap="none" anchor="ctr"/>
          <a:lstStyle/>
          <a:p>
            <a:pPr algn="ctr"/>
            <a:r>
              <a:rPr lang="en-US" b="1" dirty="0" smtClean="0">
                <a:solidFill>
                  <a:srgbClr val="000000"/>
                </a:solidFill>
              </a:rPr>
              <a:t>Stay home</a:t>
            </a:r>
            <a:endParaRPr lang="en-US" b="1" dirty="0">
              <a:solidFill>
                <a:srgbClr val="000000"/>
              </a:solidFill>
            </a:endParaRPr>
          </a:p>
        </p:txBody>
      </p:sp>
      <p:sp>
        <p:nvSpPr>
          <p:cNvPr id="9" name="Line 7"/>
          <p:cNvSpPr>
            <a:spLocks noChangeShapeType="1"/>
          </p:cNvSpPr>
          <p:nvPr/>
        </p:nvSpPr>
        <p:spPr bwMode="auto">
          <a:xfrm flipH="1">
            <a:off x="6037383" y="3712310"/>
            <a:ext cx="0" cy="914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7"/>
          <p:cNvSpPr>
            <a:spLocks noChangeShapeType="1"/>
          </p:cNvSpPr>
          <p:nvPr/>
        </p:nvSpPr>
        <p:spPr bwMode="auto">
          <a:xfrm flipH="1">
            <a:off x="3282462" y="3618524"/>
            <a:ext cx="609599" cy="106289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
          <p:cNvSpPr>
            <a:spLocks noChangeShapeType="1"/>
          </p:cNvSpPr>
          <p:nvPr/>
        </p:nvSpPr>
        <p:spPr bwMode="auto">
          <a:xfrm>
            <a:off x="2207846" y="3591170"/>
            <a:ext cx="887047" cy="103554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TextBox 9"/>
          <p:cNvSpPr txBox="1"/>
          <p:nvPr/>
        </p:nvSpPr>
        <p:spPr>
          <a:xfrm>
            <a:off x="457200" y="5904412"/>
            <a:ext cx="8229600" cy="738664"/>
          </a:xfrm>
          <a:prstGeom prst="rect">
            <a:avLst/>
          </a:prstGeom>
          <a:noFill/>
        </p:spPr>
        <p:txBody>
          <a:bodyPr wrap="square" rtlCol="0">
            <a:spAutoFit/>
          </a:bodyPr>
          <a:lstStyle/>
          <a:p>
            <a:r>
              <a:rPr lang="en-US" sz="1400" dirty="0"/>
              <a:t>Cooper, G. F. (1999). An overview of the representation and discovery of causal relationships using </a:t>
            </a:r>
            <a:r>
              <a:rPr lang="en-US" sz="1400" dirty="0" err="1"/>
              <a:t>bayesian</a:t>
            </a:r>
            <a:r>
              <a:rPr lang="en-US" sz="1400" dirty="0"/>
              <a:t> networks. In C. </a:t>
            </a:r>
            <a:r>
              <a:rPr lang="en-US" sz="1400" dirty="0" err="1"/>
              <a:t>Glymour</a:t>
            </a:r>
            <a:r>
              <a:rPr lang="en-US" sz="1400" dirty="0"/>
              <a:t> &amp; G. F. Cooper (Eds.), </a:t>
            </a:r>
            <a:r>
              <a:rPr lang="en-US" sz="1400" i="1" dirty="0"/>
              <a:t>Computation, causation, and discovery. </a:t>
            </a:r>
            <a:r>
              <a:rPr lang="en-US" sz="1400" dirty="0"/>
              <a:t>AAAI Press and MIT Press</a:t>
            </a:r>
          </a:p>
        </p:txBody>
      </p:sp>
    </p:spTree>
    <p:extLst>
      <p:ext uri="{BB962C8B-B14F-4D97-AF65-F5344CB8AC3E}">
        <p14:creationId xmlns:p14="http://schemas.microsoft.com/office/powerpoint/2010/main" val="116472888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6824" r="-16824"/>
          <a:stretch>
            <a:fillRect/>
          </a:stretch>
        </p:blipFill>
        <p:spPr/>
      </p:pic>
    </p:spTree>
    <p:extLst>
      <p:ext uri="{BB962C8B-B14F-4D97-AF65-F5344CB8AC3E}">
        <p14:creationId xmlns:p14="http://schemas.microsoft.com/office/powerpoint/2010/main" val="151172134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problems for faithfulness</a:t>
            </a:r>
            <a:endParaRPr lang="en-US" dirty="0"/>
          </a:p>
        </p:txBody>
      </p:sp>
      <p:sp>
        <p:nvSpPr>
          <p:cNvPr id="3" name="Content Placeholder 2"/>
          <p:cNvSpPr>
            <a:spLocks noGrp="1"/>
          </p:cNvSpPr>
          <p:nvPr>
            <p:ph idx="1"/>
          </p:nvPr>
        </p:nvSpPr>
        <p:spPr/>
        <p:txBody>
          <a:bodyPr/>
          <a:lstStyle/>
          <a:p>
            <a:r>
              <a:rPr lang="en-US" dirty="0" smtClean="0"/>
              <a:t>Only true in large sample limit</a:t>
            </a:r>
          </a:p>
          <a:p>
            <a:r>
              <a:rPr lang="en-US" dirty="0" smtClean="0"/>
              <a:t>Simpson’s paradox</a:t>
            </a:r>
          </a:p>
          <a:p>
            <a:r>
              <a:rPr lang="en-US" dirty="0" smtClean="0"/>
              <a:t>Selection bias</a:t>
            </a:r>
          </a:p>
          <a:p>
            <a:r>
              <a:rPr lang="en-US" dirty="0" smtClean="0"/>
              <a:t>Statistical tests</a:t>
            </a:r>
          </a:p>
          <a:p>
            <a:endParaRPr lang="en-US" dirty="0"/>
          </a:p>
        </p:txBody>
      </p:sp>
    </p:spTree>
    <p:extLst>
      <p:ext uri="{BB962C8B-B14F-4D97-AF65-F5344CB8AC3E}">
        <p14:creationId xmlns:p14="http://schemas.microsoft.com/office/powerpoint/2010/main" val="282179032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Quick recap	</a:t>
            </a:r>
            <a:endParaRPr lang="en-US" dirty="0"/>
          </a:p>
        </p:txBody>
      </p:sp>
      <p:sp>
        <p:nvSpPr>
          <p:cNvPr id="41987" name="Rectangle 3"/>
          <p:cNvSpPr>
            <a:spLocks noGrp="1" noChangeArrowheads="1"/>
          </p:cNvSpPr>
          <p:nvPr>
            <p:ph type="body" idx="1"/>
          </p:nvPr>
        </p:nvSpPr>
        <p:spPr>
          <a:xfrm>
            <a:off x="457200" y="1600201"/>
            <a:ext cx="8229600" cy="3303954"/>
          </a:xfrm>
        </p:spPr>
        <p:txBody>
          <a:bodyPr/>
          <a:lstStyle/>
          <a:p>
            <a:r>
              <a:rPr lang="en-US" dirty="0" smtClean="0"/>
              <a:t>CMC: population produced by structure has these independencies</a:t>
            </a:r>
          </a:p>
          <a:p>
            <a:r>
              <a:rPr lang="en-US" dirty="0" smtClean="0"/>
              <a:t>Faithfulness: population has </a:t>
            </a:r>
            <a:r>
              <a:rPr lang="en-US" i="1" dirty="0" smtClean="0"/>
              <a:t>only</a:t>
            </a:r>
            <a:r>
              <a:rPr lang="en-US" dirty="0" smtClean="0"/>
              <a:t> these independencies Why do we need both?</a:t>
            </a:r>
          </a:p>
        </p:txBody>
      </p:sp>
      <p:sp>
        <p:nvSpPr>
          <p:cNvPr id="41988" name="Oval 4"/>
          <p:cNvSpPr>
            <a:spLocks noChangeArrowheads="1"/>
          </p:cNvSpPr>
          <p:nvPr/>
        </p:nvSpPr>
        <p:spPr bwMode="auto">
          <a:xfrm>
            <a:off x="2209800" y="5036067"/>
            <a:ext cx="762000" cy="762000"/>
          </a:xfrm>
          <a:prstGeom prst="ellipse">
            <a:avLst/>
          </a:prstGeom>
          <a:solidFill>
            <a:srgbClr val="5A99BD"/>
          </a:solidFill>
          <a:ln w="9525">
            <a:noFill/>
            <a:round/>
            <a:headEnd/>
            <a:tailEnd/>
          </a:ln>
          <a:effectLst/>
        </p:spPr>
        <p:txBody>
          <a:bodyPr wrap="none" anchor="ctr"/>
          <a:lstStyle/>
          <a:p>
            <a:pPr algn="ctr"/>
            <a:r>
              <a:rPr lang="en-US" b="1"/>
              <a:t>X</a:t>
            </a:r>
          </a:p>
        </p:txBody>
      </p:sp>
      <p:sp>
        <p:nvSpPr>
          <p:cNvPr id="41989" name="Oval 5"/>
          <p:cNvSpPr>
            <a:spLocks noChangeArrowheads="1"/>
          </p:cNvSpPr>
          <p:nvPr/>
        </p:nvSpPr>
        <p:spPr bwMode="auto">
          <a:xfrm>
            <a:off x="3962400" y="5036067"/>
            <a:ext cx="762000" cy="762000"/>
          </a:xfrm>
          <a:prstGeom prst="ellipse">
            <a:avLst/>
          </a:prstGeom>
          <a:solidFill>
            <a:srgbClr val="5A99BD"/>
          </a:solidFill>
          <a:ln w="9525">
            <a:noFill/>
            <a:round/>
            <a:headEnd/>
            <a:tailEnd/>
          </a:ln>
          <a:effectLst/>
        </p:spPr>
        <p:txBody>
          <a:bodyPr wrap="none" anchor="ctr"/>
          <a:lstStyle/>
          <a:p>
            <a:pPr algn="ctr"/>
            <a:r>
              <a:rPr lang="en-US" b="1"/>
              <a:t>Y</a:t>
            </a:r>
          </a:p>
        </p:txBody>
      </p:sp>
      <p:sp>
        <p:nvSpPr>
          <p:cNvPr id="41990" name="Oval 6"/>
          <p:cNvSpPr>
            <a:spLocks noChangeArrowheads="1"/>
          </p:cNvSpPr>
          <p:nvPr/>
        </p:nvSpPr>
        <p:spPr bwMode="auto">
          <a:xfrm>
            <a:off x="5638800" y="5036067"/>
            <a:ext cx="762000" cy="762000"/>
          </a:xfrm>
          <a:prstGeom prst="ellipse">
            <a:avLst/>
          </a:prstGeom>
          <a:solidFill>
            <a:srgbClr val="5A99BD"/>
          </a:solidFill>
          <a:ln w="9525">
            <a:noFill/>
            <a:round/>
            <a:headEnd/>
            <a:tailEnd/>
          </a:ln>
          <a:effectLst/>
        </p:spPr>
        <p:txBody>
          <a:bodyPr wrap="none" anchor="ctr"/>
          <a:lstStyle/>
          <a:p>
            <a:pPr algn="ctr"/>
            <a:r>
              <a:rPr lang="en-US" b="1" dirty="0"/>
              <a:t>Z</a:t>
            </a:r>
          </a:p>
        </p:txBody>
      </p:sp>
      <p:sp>
        <p:nvSpPr>
          <p:cNvPr id="41991" name="Line 7"/>
          <p:cNvSpPr>
            <a:spLocks noChangeShapeType="1"/>
          </p:cNvSpPr>
          <p:nvPr/>
        </p:nvSpPr>
        <p:spPr bwMode="auto">
          <a:xfrm>
            <a:off x="2971800" y="5417067"/>
            <a:ext cx="9144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1998" name="Line 14"/>
          <p:cNvSpPr>
            <a:spLocks noChangeShapeType="1"/>
          </p:cNvSpPr>
          <p:nvPr/>
        </p:nvSpPr>
        <p:spPr bwMode="auto">
          <a:xfrm flipH="1">
            <a:off x="4724400" y="5493267"/>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 name="TextBox 3"/>
          <p:cNvSpPr txBox="1"/>
          <p:nvPr/>
        </p:nvSpPr>
        <p:spPr>
          <a:xfrm>
            <a:off x="8719197" y="6177947"/>
            <a:ext cx="184666" cy="369332"/>
          </a:xfrm>
          <a:prstGeom prst="rect">
            <a:avLst/>
          </a:prstGeom>
          <a:noFill/>
        </p:spPr>
        <p:txBody>
          <a:bodyPr wrap="none" rtlCol="0">
            <a:spAutoFit/>
          </a:bodyPr>
          <a:lstStyle/>
          <a:p>
            <a:endParaRPr lang="en-US" dirty="0"/>
          </a:p>
        </p:txBody>
      </p:sp>
      <p:sp>
        <p:nvSpPr>
          <p:cNvPr id="5" name="TextBox 4"/>
          <p:cNvSpPr txBox="1"/>
          <p:nvPr/>
        </p:nvSpPr>
        <p:spPr>
          <a:xfrm>
            <a:off x="205965" y="13728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808290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 sufficiency</a:t>
            </a:r>
            <a:endParaRPr lang="en-US" dirty="0"/>
          </a:p>
        </p:txBody>
      </p:sp>
      <p:sp>
        <p:nvSpPr>
          <p:cNvPr id="3" name="Content Placeholder 2"/>
          <p:cNvSpPr>
            <a:spLocks noGrp="1"/>
          </p:cNvSpPr>
          <p:nvPr>
            <p:ph idx="1"/>
          </p:nvPr>
        </p:nvSpPr>
        <p:spPr/>
        <p:txBody>
          <a:bodyPr>
            <a:normAutofit/>
          </a:bodyPr>
          <a:lstStyle/>
          <a:p>
            <a:r>
              <a:rPr lang="en-US" dirty="0" smtClean="0"/>
              <a:t>All common causes of pairs of variables measured</a:t>
            </a:r>
          </a:p>
          <a:p>
            <a:r>
              <a:rPr lang="en-US" dirty="0" smtClean="0"/>
              <a:t>Not sufficient if Y not measured</a:t>
            </a:r>
          </a:p>
        </p:txBody>
      </p:sp>
      <p:sp>
        <p:nvSpPr>
          <p:cNvPr id="4" name="Oval 6"/>
          <p:cNvSpPr>
            <a:spLocks noChangeArrowheads="1"/>
          </p:cNvSpPr>
          <p:nvPr/>
        </p:nvSpPr>
        <p:spPr bwMode="auto">
          <a:xfrm>
            <a:off x="2498969" y="4978400"/>
            <a:ext cx="762000" cy="7620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X</a:t>
            </a:r>
          </a:p>
        </p:txBody>
      </p:sp>
      <p:sp>
        <p:nvSpPr>
          <p:cNvPr id="5" name="Oval 7"/>
          <p:cNvSpPr>
            <a:spLocks noChangeArrowheads="1"/>
          </p:cNvSpPr>
          <p:nvPr/>
        </p:nvSpPr>
        <p:spPr bwMode="auto">
          <a:xfrm>
            <a:off x="3870569" y="3669323"/>
            <a:ext cx="762000" cy="7620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Y</a:t>
            </a:r>
          </a:p>
        </p:txBody>
      </p:sp>
      <p:sp>
        <p:nvSpPr>
          <p:cNvPr id="6" name="Oval 8"/>
          <p:cNvSpPr>
            <a:spLocks noChangeArrowheads="1"/>
          </p:cNvSpPr>
          <p:nvPr/>
        </p:nvSpPr>
        <p:spPr bwMode="auto">
          <a:xfrm>
            <a:off x="5165969" y="4978400"/>
            <a:ext cx="762000" cy="7620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Z</a:t>
            </a:r>
          </a:p>
        </p:txBody>
      </p:sp>
      <p:sp>
        <p:nvSpPr>
          <p:cNvPr id="7" name="Line 9"/>
          <p:cNvSpPr>
            <a:spLocks noChangeShapeType="1"/>
          </p:cNvSpPr>
          <p:nvPr/>
        </p:nvSpPr>
        <p:spPr bwMode="auto">
          <a:xfrm>
            <a:off x="2879969" y="4050323"/>
            <a:ext cx="914400" cy="0"/>
          </a:xfrm>
          <a:prstGeom prst="line">
            <a:avLst/>
          </a:prstGeom>
          <a:noFill/>
          <a:ln w="9525">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8" name="Line 10"/>
          <p:cNvSpPr>
            <a:spLocks noChangeShapeType="1"/>
          </p:cNvSpPr>
          <p:nvPr/>
        </p:nvSpPr>
        <p:spPr bwMode="auto">
          <a:xfrm>
            <a:off x="4632569" y="4050323"/>
            <a:ext cx="914400" cy="0"/>
          </a:xfrm>
          <a:prstGeom prst="line">
            <a:avLst/>
          </a:prstGeom>
          <a:noFill/>
          <a:ln w="9525">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9" name="Line 7"/>
          <p:cNvSpPr>
            <a:spLocks noChangeShapeType="1"/>
          </p:cNvSpPr>
          <p:nvPr/>
        </p:nvSpPr>
        <p:spPr bwMode="auto">
          <a:xfrm flipH="1">
            <a:off x="3094891" y="4431323"/>
            <a:ext cx="1242645" cy="68775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7"/>
          <p:cNvSpPr>
            <a:spLocks noChangeShapeType="1"/>
          </p:cNvSpPr>
          <p:nvPr/>
        </p:nvSpPr>
        <p:spPr bwMode="auto">
          <a:xfrm>
            <a:off x="4337537" y="4431322"/>
            <a:ext cx="1209431" cy="54707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60987168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Completeness vs. sufficiency</a:t>
            </a:r>
            <a:endParaRPr lang="en-US" dirty="0"/>
          </a:p>
        </p:txBody>
      </p:sp>
      <p:sp>
        <p:nvSpPr>
          <p:cNvPr id="3" name="Content Placeholder 2"/>
          <p:cNvSpPr>
            <a:spLocks noGrp="1"/>
          </p:cNvSpPr>
          <p:nvPr>
            <p:ph idx="1"/>
          </p:nvPr>
        </p:nvSpPr>
        <p:spPr/>
        <p:txBody>
          <a:bodyPr/>
          <a:lstStyle/>
          <a:p>
            <a:pPr marL="0" indent="0">
              <a:lnSpc>
                <a:spcPct val="90000"/>
              </a:lnSpc>
              <a:buNone/>
            </a:pPr>
            <a:r>
              <a:rPr lang="en-US" b="1" dirty="0" smtClean="0"/>
              <a:t>Completeness</a:t>
            </a:r>
            <a:r>
              <a:rPr lang="en-US" dirty="0" smtClean="0"/>
              <a:t>: common </a:t>
            </a:r>
            <a:r>
              <a:rPr lang="en-US" dirty="0"/>
              <a:t>causes are included in causal </a:t>
            </a:r>
            <a:r>
              <a:rPr lang="en-US" dirty="0" smtClean="0"/>
              <a:t>graph</a:t>
            </a:r>
            <a:endParaRPr lang="en-US" dirty="0"/>
          </a:p>
          <a:p>
            <a:pPr marL="0" indent="0">
              <a:lnSpc>
                <a:spcPct val="90000"/>
              </a:lnSpc>
              <a:buNone/>
            </a:pPr>
            <a:endParaRPr lang="en-US" b="1" dirty="0" smtClean="0"/>
          </a:p>
          <a:p>
            <a:pPr marL="0" indent="0">
              <a:lnSpc>
                <a:spcPct val="90000"/>
              </a:lnSpc>
              <a:buNone/>
            </a:pPr>
            <a:r>
              <a:rPr lang="en-US" b="1" dirty="0" smtClean="0"/>
              <a:t>Sufficiency</a:t>
            </a:r>
            <a:r>
              <a:rPr lang="en-US" dirty="0" smtClean="0"/>
              <a:t>: all </a:t>
            </a:r>
            <a:r>
              <a:rPr lang="en-US" dirty="0"/>
              <a:t>common causes </a:t>
            </a:r>
            <a:r>
              <a:rPr lang="en-US" dirty="0" smtClean="0"/>
              <a:t>have </a:t>
            </a:r>
            <a:r>
              <a:rPr lang="en-US" dirty="0"/>
              <a:t>been measured</a:t>
            </a:r>
          </a:p>
          <a:p>
            <a:endParaRPr lang="en-US" dirty="0"/>
          </a:p>
        </p:txBody>
      </p:sp>
    </p:spTree>
    <p:extLst>
      <p:ext uri="{BB962C8B-B14F-4D97-AF65-F5344CB8AC3E}">
        <p14:creationId xmlns:p14="http://schemas.microsoft.com/office/powerpoint/2010/main" val="22892416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lstStyle/>
          <a:p>
            <a:r>
              <a:rPr lang="en-US" dirty="0" smtClean="0"/>
              <a:t>Blends background knowledge &amp; data</a:t>
            </a:r>
          </a:p>
          <a:p>
            <a:r>
              <a:rPr lang="en-US" dirty="0" smtClean="0"/>
              <a:t>Estimates actual ratio in the population at large of things being tested for</a:t>
            </a:r>
          </a:p>
          <a:p>
            <a:r>
              <a:rPr lang="en-US" dirty="0" smtClean="0"/>
              <a:t>Bayesian in nature</a:t>
            </a:r>
          </a:p>
          <a:p>
            <a:r>
              <a:rPr lang="en-US" dirty="0" smtClean="0"/>
              <a:t>Helps provide grounding for what is expected in your data, lets you judge if there is sample bias, </a:t>
            </a:r>
            <a:r>
              <a:rPr lang="en-US" i="1" dirty="0" smtClean="0"/>
              <a:t>etc.</a:t>
            </a:r>
            <a:endParaRPr lang="en-US" dirty="0" smtClean="0"/>
          </a:p>
          <a:p>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148776573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Example</a:t>
            </a:r>
            <a:endParaRPr lang="en-US"/>
          </a:p>
        </p:txBody>
      </p:sp>
      <p:sp>
        <p:nvSpPr>
          <p:cNvPr id="43012" name="Oval 4"/>
          <p:cNvSpPr>
            <a:spLocks noChangeArrowheads="1"/>
          </p:cNvSpPr>
          <p:nvPr/>
        </p:nvSpPr>
        <p:spPr bwMode="auto">
          <a:xfrm>
            <a:off x="3251198" y="2729523"/>
            <a:ext cx="2743200" cy="609600"/>
          </a:xfrm>
          <a:prstGeom prst="ellipse">
            <a:avLst/>
          </a:prstGeom>
          <a:solidFill>
            <a:srgbClr val="5A99BD"/>
          </a:solidFill>
          <a:ln w="9525">
            <a:noFill/>
            <a:round/>
            <a:headEnd/>
            <a:tailEnd/>
          </a:ln>
          <a:effectLst/>
        </p:spPr>
        <p:txBody>
          <a:bodyPr wrap="none" anchor="ctr"/>
          <a:lstStyle/>
          <a:p>
            <a:pPr algn="ctr"/>
            <a:r>
              <a:rPr lang="en-US">
                <a:solidFill>
                  <a:srgbClr val="000000"/>
                </a:solidFill>
              </a:rPr>
              <a:t>Intelligence</a:t>
            </a:r>
          </a:p>
        </p:txBody>
      </p:sp>
      <p:sp>
        <p:nvSpPr>
          <p:cNvPr id="43013" name="Line 5"/>
          <p:cNvSpPr>
            <a:spLocks noChangeShapeType="1"/>
          </p:cNvSpPr>
          <p:nvPr/>
        </p:nvSpPr>
        <p:spPr bwMode="auto">
          <a:xfrm flipH="1">
            <a:off x="3098798" y="3262923"/>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14" name="Rectangle 6"/>
          <p:cNvSpPr>
            <a:spLocks noChangeArrowheads="1"/>
          </p:cNvSpPr>
          <p:nvPr/>
        </p:nvSpPr>
        <p:spPr bwMode="auto">
          <a:xfrm>
            <a:off x="2489198" y="3796323"/>
            <a:ext cx="685800" cy="685800"/>
          </a:xfrm>
          <a:prstGeom prst="rect">
            <a:avLst/>
          </a:prstGeom>
          <a:solidFill>
            <a:srgbClr val="5A99BD"/>
          </a:solidFill>
          <a:ln w="9525">
            <a:noFill/>
            <a:miter lim="800000"/>
            <a:headEnd/>
            <a:tailEnd/>
          </a:ln>
          <a:effectLst/>
        </p:spPr>
        <p:txBody>
          <a:bodyPr wrap="none" anchor="ctr"/>
          <a:lstStyle/>
          <a:p>
            <a:pPr algn="ctr"/>
            <a:r>
              <a:rPr lang="en-US">
                <a:solidFill>
                  <a:srgbClr val="000000"/>
                </a:solidFill>
              </a:rPr>
              <a:t>X</a:t>
            </a:r>
          </a:p>
        </p:txBody>
      </p:sp>
      <p:sp>
        <p:nvSpPr>
          <p:cNvPr id="43015" name="Line 7"/>
          <p:cNvSpPr>
            <a:spLocks noChangeShapeType="1"/>
          </p:cNvSpPr>
          <p:nvPr/>
        </p:nvSpPr>
        <p:spPr bwMode="auto">
          <a:xfrm flipH="1">
            <a:off x="4546598" y="3339123"/>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18" name="Rectangle 10"/>
          <p:cNvSpPr>
            <a:spLocks noChangeArrowheads="1"/>
          </p:cNvSpPr>
          <p:nvPr/>
        </p:nvSpPr>
        <p:spPr bwMode="auto">
          <a:xfrm>
            <a:off x="4165598" y="3796323"/>
            <a:ext cx="685800" cy="685800"/>
          </a:xfrm>
          <a:prstGeom prst="rect">
            <a:avLst/>
          </a:prstGeom>
          <a:solidFill>
            <a:srgbClr val="5A99BD"/>
          </a:solidFill>
          <a:ln w="9525">
            <a:noFill/>
            <a:miter lim="800000"/>
            <a:headEnd/>
            <a:tailEnd/>
          </a:ln>
          <a:effectLst/>
        </p:spPr>
        <p:txBody>
          <a:bodyPr wrap="none" anchor="ctr"/>
          <a:lstStyle/>
          <a:p>
            <a:pPr algn="ctr"/>
            <a:r>
              <a:rPr lang="en-US">
                <a:solidFill>
                  <a:srgbClr val="000000"/>
                </a:solidFill>
              </a:rPr>
              <a:t>Y</a:t>
            </a:r>
          </a:p>
        </p:txBody>
      </p:sp>
      <p:sp>
        <p:nvSpPr>
          <p:cNvPr id="43019" name="Rectangle 11"/>
          <p:cNvSpPr>
            <a:spLocks noChangeArrowheads="1"/>
          </p:cNvSpPr>
          <p:nvPr/>
        </p:nvSpPr>
        <p:spPr bwMode="auto">
          <a:xfrm>
            <a:off x="5841998" y="3796323"/>
            <a:ext cx="685800" cy="685800"/>
          </a:xfrm>
          <a:prstGeom prst="rect">
            <a:avLst/>
          </a:prstGeom>
          <a:solidFill>
            <a:srgbClr val="5A99BD"/>
          </a:solidFill>
          <a:ln w="9525">
            <a:noFill/>
            <a:miter lim="800000"/>
            <a:headEnd/>
            <a:tailEnd/>
          </a:ln>
          <a:effectLst/>
        </p:spPr>
        <p:txBody>
          <a:bodyPr wrap="none" anchor="ctr"/>
          <a:lstStyle/>
          <a:p>
            <a:pPr algn="ctr"/>
            <a:r>
              <a:rPr lang="en-US">
                <a:solidFill>
                  <a:srgbClr val="000000"/>
                </a:solidFill>
              </a:rPr>
              <a:t>Z</a:t>
            </a:r>
          </a:p>
        </p:txBody>
      </p:sp>
      <p:sp>
        <p:nvSpPr>
          <p:cNvPr id="43020" name="Line 12"/>
          <p:cNvSpPr>
            <a:spLocks noChangeShapeType="1"/>
          </p:cNvSpPr>
          <p:nvPr/>
        </p:nvSpPr>
        <p:spPr bwMode="auto">
          <a:xfrm>
            <a:off x="5460998" y="3262923"/>
            <a:ext cx="762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TextBox 1"/>
          <p:cNvSpPr txBox="1"/>
          <p:nvPr/>
        </p:nvSpPr>
        <p:spPr>
          <a:xfrm>
            <a:off x="828647" y="6252308"/>
            <a:ext cx="7858153" cy="369332"/>
          </a:xfrm>
          <a:prstGeom prst="rect">
            <a:avLst/>
          </a:prstGeom>
          <a:noFill/>
        </p:spPr>
        <p:txBody>
          <a:bodyPr wrap="none" rtlCol="0">
            <a:spAutoFit/>
          </a:bodyPr>
          <a:lstStyle/>
          <a:p>
            <a:r>
              <a:rPr lang="en-US" dirty="0" err="1"/>
              <a:t>Scheines</a:t>
            </a:r>
            <a:r>
              <a:rPr lang="en-US" dirty="0"/>
              <a:t>, R. (1997). An introduction to causal inference. </a:t>
            </a:r>
            <a:r>
              <a:rPr lang="en-US" i="1" dirty="0"/>
              <a:t>Causality in Crisis</a:t>
            </a:r>
            <a:r>
              <a:rPr lang="en-US" dirty="0"/>
              <a:t>, 185-99</a:t>
            </a:r>
          </a:p>
        </p:txBody>
      </p:sp>
    </p:spTree>
    <p:extLst>
      <p:ext uri="{BB962C8B-B14F-4D97-AF65-F5344CB8AC3E}">
        <p14:creationId xmlns:p14="http://schemas.microsoft.com/office/powerpoint/2010/main" val="213055462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What if no causal sufficiency?</a:t>
            </a:r>
          </a:p>
        </p:txBody>
      </p:sp>
      <p:sp>
        <p:nvSpPr>
          <p:cNvPr id="46083" name="Rectangle 3"/>
          <p:cNvSpPr>
            <a:spLocks noGrp="1" noChangeArrowheads="1"/>
          </p:cNvSpPr>
          <p:nvPr>
            <p:ph type="body" idx="1"/>
          </p:nvPr>
        </p:nvSpPr>
        <p:spPr/>
        <p:txBody>
          <a:bodyPr/>
          <a:lstStyle/>
          <a:p>
            <a:r>
              <a:rPr lang="en-US" dirty="0"/>
              <a:t>Need to include all graphs with unmeasured common causes. </a:t>
            </a:r>
          </a:p>
          <a:p>
            <a:r>
              <a:rPr lang="en-US" dirty="0"/>
              <a:t>Ex: measured A, B, C. Found A </a:t>
            </a:r>
            <a:r>
              <a:rPr lang="en-US" dirty="0">
                <a:cs typeface="Arial" charset="0"/>
              </a:rPr>
              <a:t>╨ C. With </a:t>
            </a:r>
            <a:r>
              <a:rPr lang="en-US" dirty="0" smtClean="0">
                <a:cs typeface="Arial" charset="0"/>
              </a:rPr>
              <a:t>CMC, </a:t>
            </a:r>
            <a:r>
              <a:rPr lang="en-US" dirty="0">
                <a:cs typeface="Arial" charset="0"/>
              </a:rPr>
              <a:t>faithfulness but no causal </a:t>
            </a:r>
            <a:r>
              <a:rPr lang="en-US" dirty="0" smtClean="0">
                <a:cs typeface="Arial" charset="0"/>
              </a:rPr>
              <a:t>sufficiency, the following graphs are all possible (X is unmeasured):</a:t>
            </a:r>
            <a:endParaRPr lang="en-US" dirty="0">
              <a:cs typeface="Arial" charset="0"/>
            </a:endParaRPr>
          </a:p>
        </p:txBody>
      </p:sp>
      <p:sp>
        <p:nvSpPr>
          <p:cNvPr id="46114" name="Oval 34"/>
          <p:cNvSpPr>
            <a:spLocks noChangeArrowheads="1"/>
          </p:cNvSpPr>
          <p:nvPr/>
        </p:nvSpPr>
        <p:spPr bwMode="auto">
          <a:xfrm>
            <a:off x="556846" y="5029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A</a:t>
            </a:r>
          </a:p>
        </p:txBody>
      </p:sp>
      <p:sp>
        <p:nvSpPr>
          <p:cNvPr id="46115" name="Oval 35"/>
          <p:cNvSpPr>
            <a:spLocks noChangeArrowheads="1"/>
          </p:cNvSpPr>
          <p:nvPr/>
        </p:nvSpPr>
        <p:spPr bwMode="auto">
          <a:xfrm>
            <a:off x="1014046" y="5791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B</a:t>
            </a:r>
          </a:p>
        </p:txBody>
      </p:sp>
      <p:sp>
        <p:nvSpPr>
          <p:cNvPr id="46116" name="Oval 36"/>
          <p:cNvSpPr>
            <a:spLocks noChangeArrowheads="1"/>
          </p:cNvSpPr>
          <p:nvPr/>
        </p:nvSpPr>
        <p:spPr bwMode="auto">
          <a:xfrm>
            <a:off x="1623646" y="5029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C</a:t>
            </a:r>
          </a:p>
        </p:txBody>
      </p:sp>
      <p:sp>
        <p:nvSpPr>
          <p:cNvPr id="46117" name="Line 37"/>
          <p:cNvSpPr>
            <a:spLocks noChangeShapeType="1"/>
          </p:cNvSpPr>
          <p:nvPr/>
        </p:nvSpPr>
        <p:spPr bwMode="auto">
          <a:xfrm>
            <a:off x="937846" y="5638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18" name="Line 38"/>
          <p:cNvSpPr>
            <a:spLocks noChangeShapeType="1"/>
          </p:cNvSpPr>
          <p:nvPr/>
        </p:nvSpPr>
        <p:spPr bwMode="auto">
          <a:xfrm flipH="1">
            <a:off x="1547446" y="5638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19" name="Oval 39"/>
          <p:cNvSpPr>
            <a:spLocks noChangeArrowheads="1"/>
          </p:cNvSpPr>
          <p:nvPr/>
        </p:nvSpPr>
        <p:spPr bwMode="auto">
          <a:xfrm>
            <a:off x="2614246" y="5029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A</a:t>
            </a:r>
          </a:p>
        </p:txBody>
      </p:sp>
      <p:sp>
        <p:nvSpPr>
          <p:cNvPr id="46120" name="Oval 40"/>
          <p:cNvSpPr>
            <a:spLocks noChangeArrowheads="1"/>
          </p:cNvSpPr>
          <p:nvPr/>
        </p:nvSpPr>
        <p:spPr bwMode="auto">
          <a:xfrm>
            <a:off x="3071446" y="5791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B</a:t>
            </a:r>
          </a:p>
        </p:txBody>
      </p:sp>
      <p:sp>
        <p:nvSpPr>
          <p:cNvPr id="46121" name="Oval 41"/>
          <p:cNvSpPr>
            <a:spLocks noChangeArrowheads="1"/>
          </p:cNvSpPr>
          <p:nvPr/>
        </p:nvSpPr>
        <p:spPr bwMode="auto">
          <a:xfrm>
            <a:off x="3681046" y="5029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C</a:t>
            </a:r>
          </a:p>
        </p:txBody>
      </p:sp>
      <p:sp>
        <p:nvSpPr>
          <p:cNvPr id="46122" name="Line 42"/>
          <p:cNvSpPr>
            <a:spLocks noChangeShapeType="1"/>
          </p:cNvSpPr>
          <p:nvPr/>
        </p:nvSpPr>
        <p:spPr bwMode="auto">
          <a:xfrm>
            <a:off x="2995246" y="5638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23" name="Line 43"/>
          <p:cNvSpPr>
            <a:spLocks noChangeShapeType="1"/>
          </p:cNvSpPr>
          <p:nvPr/>
        </p:nvSpPr>
        <p:spPr bwMode="auto">
          <a:xfrm flipH="1">
            <a:off x="3604846" y="5638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24" name="Rectangle 44"/>
          <p:cNvSpPr>
            <a:spLocks noChangeArrowheads="1"/>
          </p:cNvSpPr>
          <p:nvPr/>
        </p:nvSpPr>
        <p:spPr bwMode="auto">
          <a:xfrm>
            <a:off x="4443046" y="5638800"/>
            <a:ext cx="609600" cy="609600"/>
          </a:xfrm>
          <a:prstGeom prst="rect">
            <a:avLst/>
          </a:prstGeom>
          <a:solidFill>
            <a:srgbClr val="5A99BD"/>
          </a:solidFill>
          <a:ln w="9525">
            <a:noFill/>
            <a:miter lim="800000"/>
            <a:headEnd/>
            <a:tailEnd/>
          </a:ln>
          <a:effectLst/>
        </p:spPr>
        <p:txBody>
          <a:bodyPr wrap="none" anchor="ctr"/>
          <a:lstStyle/>
          <a:p>
            <a:pPr algn="ctr"/>
            <a:r>
              <a:rPr lang="en-US" b="1">
                <a:solidFill>
                  <a:srgbClr val="000000"/>
                </a:solidFill>
              </a:rPr>
              <a:t>X</a:t>
            </a:r>
          </a:p>
        </p:txBody>
      </p:sp>
      <p:sp>
        <p:nvSpPr>
          <p:cNvPr id="46125" name="Line 45"/>
          <p:cNvSpPr>
            <a:spLocks noChangeShapeType="1"/>
          </p:cNvSpPr>
          <p:nvPr/>
        </p:nvSpPr>
        <p:spPr bwMode="auto">
          <a:xfrm flipH="1" flipV="1">
            <a:off x="4214446" y="5486400"/>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26" name="Line 46"/>
          <p:cNvSpPr>
            <a:spLocks noChangeShapeType="1"/>
          </p:cNvSpPr>
          <p:nvPr/>
        </p:nvSpPr>
        <p:spPr bwMode="auto">
          <a:xfrm flipH="1">
            <a:off x="3681046" y="6019800"/>
            <a:ext cx="762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27" name="Oval 47"/>
          <p:cNvSpPr>
            <a:spLocks noChangeArrowheads="1"/>
          </p:cNvSpPr>
          <p:nvPr/>
        </p:nvSpPr>
        <p:spPr bwMode="auto">
          <a:xfrm>
            <a:off x="5586046" y="5029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A</a:t>
            </a:r>
          </a:p>
        </p:txBody>
      </p:sp>
      <p:sp>
        <p:nvSpPr>
          <p:cNvPr id="46128" name="Oval 48"/>
          <p:cNvSpPr>
            <a:spLocks noChangeArrowheads="1"/>
          </p:cNvSpPr>
          <p:nvPr/>
        </p:nvSpPr>
        <p:spPr bwMode="auto">
          <a:xfrm>
            <a:off x="6043246" y="5791200"/>
            <a:ext cx="609600" cy="609600"/>
          </a:xfrm>
          <a:prstGeom prst="ellipse">
            <a:avLst/>
          </a:prstGeom>
          <a:solidFill>
            <a:srgbClr val="5A99BD"/>
          </a:solidFill>
          <a:ln w="9525">
            <a:noFill/>
            <a:round/>
            <a:headEnd/>
            <a:tailEnd/>
          </a:ln>
          <a:effectLst/>
        </p:spPr>
        <p:txBody>
          <a:bodyPr wrap="none" anchor="ctr"/>
          <a:lstStyle/>
          <a:p>
            <a:pPr algn="ctr"/>
            <a:r>
              <a:rPr lang="en-US" b="1">
                <a:solidFill>
                  <a:srgbClr val="000000"/>
                </a:solidFill>
              </a:rPr>
              <a:t>B</a:t>
            </a:r>
          </a:p>
        </p:txBody>
      </p:sp>
      <p:sp>
        <p:nvSpPr>
          <p:cNvPr id="46129" name="Oval 49"/>
          <p:cNvSpPr>
            <a:spLocks noChangeArrowheads="1"/>
          </p:cNvSpPr>
          <p:nvPr/>
        </p:nvSpPr>
        <p:spPr bwMode="auto">
          <a:xfrm>
            <a:off x="6652846" y="5029200"/>
            <a:ext cx="609600" cy="609600"/>
          </a:xfrm>
          <a:prstGeom prst="ellipse">
            <a:avLst/>
          </a:prstGeom>
          <a:solidFill>
            <a:srgbClr val="5A99BD"/>
          </a:solidFill>
          <a:ln w="9525">
            <a:solidFill>
              <a:srgbClr val="FFFFFF"/>
            </a:solidFill>
            <a:round/>
            <a:headEnd/>
            <a:tailEnd/>
          </a:ln>
          <a:effectLst/>
        </p:spPr>
        <p:txBody>
          <a:bodyPr wrap="none" anchor="ctr"/>
          <a:lstStyle/>
          <a:p>
            <a:pPr algn="ctr"/>
            <a:r>
              <a:rPr lang="en-US" b="1" dirty="0">
                <a:solidFill>
                  <a:srgbClr val="000000"/>
                </a:solidFill>
              </a:rPr>
              <a:t>C</a:t>
            </a:r>
          </a:p>
        </p:txBody>
      </p:sp>
      <p:sp>
        <p:nvSpPr>
          <p:cNvPr id="46130" name="Line 50"/>
          <p:cNvSpPr>
            <a:spLocks noChangeShapeType="1"/>
          </p:cNvSpPr>
          <p:nvPr/>
        </p:nvSpPr>
        <p:spPr bwMode="auto">
          <a:xfrm>
            <a:off x="5967046" y="5638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31" name="Rectangle 51"/>
          <p:cNvSpPr>
            <a:spLocks noChangeArrowheads="1"/>
          </p:cNvSpPr>
          <p:nvPr/>
        </p:nvSpPr>
        <p:spPr bwMode="auto">
          <a:xfrm>
            <a:off x="7414846" y="5638800"/>
            <a:ext cx="609600" cy="609600"/>
          </a:xfrm>
          <a:prstGeom prst="rect">
            <a:avLst/>
          </a:prstGeom>
          <a:solidFill>
            <a:srgbClr val="5A99BD"/>
          </a:solidFill>
          <a:ln w="9525">
            <a:noFill/>
            <a:miter lim="800000"/>
            <a:headEnd/>
            <a:tailEnd/>
          </a:ln>
          <a:effectLst/>
        </p:spPr>
        <p:txBody>
          <a:bodyPr wrap="none" anchor="ctr"/>
          <a:lstStyle/>
          <a:p>
            <a:pPr algn="ctr"/>
            <a:r>
              <a:rPr lang="en-US" b="1">
                <a:solidFill>
                  <a:srgbClr val="000000"/>
                </a:solidFill>
              </a:rPr>
              <a:t>X</a:t>
            </a:r>
          </a:p>
        </p:txBody>
      </p:sp>
      <p:sp>
        <p:nvSpPr>
          <p:cNvPr id="46132" name="Line 52"/>
          <p:cNvSpPr>
            <a:spLocks noChangeShapeType="1"/>
          </p:cNvSpPr>
          <p:nvPr/>
        </p:nvSpPr>
        <p:spPr bwMode="auto">
          <a:xfrm flipH="1" flipV="1">
            <a:off x="7186246" y="5486400"/>
            <a:ext cx="228600" cy="304800"/>
          </a:xfrm>
          <a:prstGeom prst="line">
            <a:avLst/>
          </a:prstGeom>
          <a:noFill/>
          <a:ln w="9525">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46133" name="Line 53"/>
          <p:cNvSpPr>
            <a:spLocks noChangeShapeType="1"/>
          </p:cNvSpPr>
          <p:nvPr/>
        </p:nvSpPr>
        <p:spPr bwMode="auto">
          <a:xfrm flipH="1">
            <a:off x="6652846" y="6019800"/>
            <a:ext cx="7620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134" name="Text Box 54"/>
          <p:cNvSpPr txBox="1">
            <a:spLocks noChangeArrowheads="1"/>
          </p:cNvSpPr>
          <p:nvPr/>
        </p:nvSpPr>
        <p:spPr bwMode="auto">
          <a:xfrm>
            <a:off x="8100646" y="5638800"/>
            <a:ext cx="68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1"/>
              <a:t>. . . </a:t>
            </a:r>
          </a:p>
        </p:txBody>
      </p:sp>
      <p:sp>
        <p:nvSpPr>
          <p:cNvPr id="46135" name="Rectangle 55"/>
          <p:cNvSpPr>
            <a:spLocks noChangeArrowheads="1"/>
          </p:cNvSpPr>
          <p:nvPr/>
        </p:nvSpPr>
        <p:spPr bwMode="auto">
          <a:xfrm>
            <a:off x="404446" y="4800600"/>
            <a:ext cx="1981200"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136" name="Rectangle 56"/>
          <p:cNvSpPr>
            <a:spLocks noChangeArrowheads="1"/>
          </p:cNvSpPr>
          <p:nvPr/>
        </p:nvSpPr>
        <p:spPr bwMode="auto">
          <a:xfrm>
            <a:off x="2461846" y="4724400"/>
            <a:ext cx="28956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137" name="Rectangle 57"/>
          <p:cNvSpPr>
            <a:spLocks noChangeArrowheads="1"/>
          </p:cNvSpPr>
          <p:nvPr/>
        </p:nvSpPr>
        <p:spPr bwMode="auto">
          <a:xfrm>
            <a:off x="5433646" y="4800600"/>
            <a:ext cx="2667000" cy="167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53"/>
          <p:cNvSpPr>
            <a:spLocks noChangeShapeType="1"/>
          </p:cNvSpPr>
          <p:nvPr/>
        </p:nvSpPr>
        <p:spPr bwMode="auto">
          <a:xfrm flipH="1" flipV="1">
            <a:off x="7262446" y="5486400"/>
            <a:ext cx="513862"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6169508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absence of sufficiency…	</a:t>
            </a:r>
            <a:endParaRPr lang="en-US" dirty="0"/>
          </a:p>
        </p:txBody>
      </p:sp>
      <p:sp>
        <p:nvSpPr>
          <p:cNvPr id="3" name="Content Placeholder 2"/>
          <p:cNvSpPr>
            <a:spLocks noGrp="1"/>
          </p:cNvSpPr>
          <p:nvPr>
            <p:ph idx="1"/>
          </p:nvPr>
        </p:nvSpPr>
        <p:spPr/>
        <p:txBody>
          <a:bodyPr/>
          <a:lstStyle/>
          <a:p>
            <a:r>
              <a:rPr lang="en-US" dirty="0" smtClean="0"/>
              <a:t>Can still learn something</a:t>
            </a:r>
          </a:p>
          <a:p>
            <a:pPr lvl="1"/>
            <a:r>
              <a:rPr lang="en-US" dirty="0" smtClean="0"/>
              <a:t>Some relationships may appear in all graphs</a:t>
            </a:r>
          </a:p>
          <a:p>
            <a:pPr lvl="1"/>
            <a:r>
              <a:rPr lang="en-US" dirty="0"/>
              <a:t>Can find set of all graphs representing independence relations, with nodes for possible hidden </a:t>
            </a:r>
            <a:r>
              <a:rPr lang="en-US" dirty="0" smtClean="0"/>
              <a:t>variables</a:t>
            </a:r>
          </a:p>
          <a:p>
            <a:r>
              <a:rPr lang="en-US" dirty="0" smtClean="0"/>
              <a:t>Timing information helps</a:t>
            </a:r>
          </a:p>
        </p:txBody>
      </p:sp>
    </p:spTree>
    <p:extLst>
      <p:ext uri="{BB962C8B-B14F-4D97-AF65-F5344CB8AC3E}">
        <p14:creationId xmlns:p14="http://schemas.microsoft.com/office/powerpoint/2010/main" val="279706713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beware of with inference</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Multiple testing (and FDR)</a:t>
            </a:r>
          </a:p>
          <a:p>
            <a:r>
              <a:rPr lang="en-US" dirty="0" smtClean="0"/>
              <a:t>What structures DAG can/cannot represent (e.g. time series and feedback)</a:t>
            </a:r>
          </a:p>
          <a:p>
            <a:r>
              <a:rPr lang="en-US" dirty="0" smtClean="0"/>
              <a:t>Variable representation</a:t>
            </a:r>
          </a:p>
          <a:p>
            <a:endParaRPr lang="en-US" dirty="0"/>
          </a:p>
        </p:txBody>
      </p:sp>
    </p:spTree>
    <p:extLst>
      <p:ext uri="{BB962C8B-B14F-4D97-AF65-F5344CB8AC3E}">
        <p14:creationId xmlns:p14="http://schemas.microsoft.com/office/powerpoint/2010/main" val="1705144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Predicting the effects of actions</a:t>
            </a:r>
            <a:endParaRPr lang="en-US" dirty="0">
              <a:solidFill>
                <a:srgbClr val="000000"/>
              </a:solidFill>
            </a:endParaRPr>
          </a:p>
        </p:txBody>
      </p:sp>
      <p:pic>
        <p:nvPicPr>
          <p:cNvPr id="4" name="Content Placeholder 3" descr="Screen Shot 2012-10-01 at 8.55.01 AM.png"/>
          <p:cNvPicPr>
            <a:picLocks noGrp="1" noChangeAspect="1"/>
          </p:cNvPicPr>
          <p:nvPr>
            <p:ph idx="1"/>
          </p:nvPr>
        </p:nvPicPr>
        <p:blipFill>
          <a:blip r:embed="rId3">
            <a:extLst>
              <a:ext uri="{28A0092B-C50C-407E-A947-70E740481C1C}">
                <a14:useLocalDpi xmlns:a14="http://schemas.microsoft.com/office/drawing/2010/main" val="0"/>
              </a:ext>
            </a:extLst>
          </a:blip>
          <a:srcRect l="-64568" r="-64568"/>
          <a:stretch>
            <a:fillRect/>
          </a:stretch>
        </p:blipFill>
        <p:spPr/>
      </p:pic>
    </p:spTree>
    <p:extLst>
      <p:ext uri="{BB962C8B-B14F-4D97-AF65-F5344CB8AC3E}">
        <p14:creationId xmlns:p14="http://schemas.microsoft.com/office/powerpoint/2010/main" val="80683773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53095"/>
            <a:ext cx="8229600" cy="3773068"/>
          </a:xfrm>
        </p:spPr>
        <p:txBody>
          <a:bodyPr>
            <a:normAutofit/>
          </a:bodyPr>
          <a:lstStyle/>
          <a:p>
            <a:pPr marL="0" indent="0">
              <a:buNone/>
            </a:pPr>
            <a:r>
              <a:rPr lang="en-US" sz="2400" dirty="0" smtClean="0">
                <a:solidFill>
                  <a:schemeClr val="accent2">
                    <a:lumMod val="75000"/>
                  </a:schemeClr>
                </a:solidFill>
              </a:rPr>
              <a:t>							</a:t>
            </a:r>
            <a:r>
              <a:rPr lang="en-US" sz="2400" dirty="0" smtClean="0"/>
              <a:t>What’s P(C) if I turn the sprinkler on?</a:t>
            </a:r>
          </a:p>
          <a:p>
            <a:pPr marL="0" indent="0">
              <a:buNone/>
            </a:pPr>
            <a:r>
              <a:rPr lang="en-US" sz="2400" dirty="0"/>
              <a:t>	</a:t>
            </a:r>
            <a:r>
              <a:rPr lang="en-US" sz="2400" dirty="0" smtClean="0"/>
              <a:t>						Is this the same as P(C|S=T)?</a:t>
            </a:r>
          </a:p>
          <a:p>
            <a:pPr marL="0" indent="0">
              <a:buNone/>
            </a:pPr>
            <a:endParaRPr lang="en-US" sz="2400" dirty="0">
              <a:solidFill>
                <a:schemeClr val="accent2">
                  <a:lumMod val="75000"/>
                </a:schemeClr>
              </a:solidFill>
            </a:endParaRPr>
          </a:p>
          <a:p>
            <a:pPr marL="0" indent="0">
              <a:buNone/>
            </a:pPr>
            <a:endParaRPr lang="en-US" sz="2400" dirty="0" smtClean="0">
              <a:solidFill>
                <a:schemeClr val="accent2">
                  <a:lumMod val="75000"/>
                </a:schemeClr>
              </a:solidFill>
            </a:endParaRPr>
          </a:p>
          <a:p>
            <a:pPr marL="0" indent="0">
              <a:buNone/>
            </a:pPr>
            <a:endParaRPr lang="en-US" sz="2400" dirty="0">
              <a:solidFill>
                <a:schemeClr val="accent2">
                  <a:lumMod val="75000"/>
                </a:schemeClr>
              </a:solidFill>
            </a:endParaRPr>
          </a:p>
        </p:txBody>
      </p:sp>
      <p:sp>
        <p:nvSpPr>
          <p:cNvPr id="5" name="Oval 4"/>
          <p:cNvSpPr/>
          <p:nvPr/>
        </p:nvSpPr>
        <p:spPr>
          <a:xfrm>
            <a:off x="1349124" y="1326231"/>
            <a:ext cx="1362225" cy="547937"/>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Cloudy</a:t>
            </a:r>
            <a:endParaRPr lang="en-US" sz="1600" dirty="0">
              <a:solidFill>
                <a:schemeClr val="tx1"/>
              </a:solidFill>
            </a:endParaRPr>
          </a:p>
        </p:txBody>
      </p:sp>
      <p:cxnSp>
        <p:nvCxnSpPr>
          <p:cNvPr id="6" name="Straight Arrow Connector 5"/>
          <p:cNvCxnSpPr>
            <a:stCxn id="5" idx="4"/>
            <a:endCxn id="8" idx="0"/>
          </p:cNvCxnSpPr>
          <p:nvPr/>
        </p:nvCxnSpPr>
        <p:spPr>
          <a:xfrm>
            <a:off x="2030237" y="1874168"/>
            <a:ext cx="740425" cy="4789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18678" y="2383542"/>
            <a:ext cx="1362225" cy="547937"/>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Sprinkler</a:t>
            </a:r>
            <a:endParaRPr lang="en-US" sz="1600" dirty="0">
              <a:solidFill>
                <a:schemeClr val="tx1"/>
              </a:solidFill>
            </a:endParaRPr>
          </a:p>
        </p:txBody>
      </p:sp>
      <p:sp>
        <p:nvSpPr>
          <p:cNvPr id="8" name="Oval 7"/>
          <p:cNvSpPr/>
          <p:nvPr/>
        </p:nvSpPr>
        <p:spPr>
          <a:xfrm>
            <a:off x="2089549" y="2353095"/>
            <a:ext cx="1362225" cy="547937"/>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Rain</a:t>
            </a:r>
            <a:endParaRPr lang="en-US" sz="1600" dirty="0">
              <a:solidFill>
                <a:schemeClr val="tx1"/>
              </a:solidFill>
            </a:endParaRPr>
          </a:p>
        </p:txBody>
      </p:sp>
      <p:sp>
        <p:nvSpPr>
          <p:cNvPr id="9" name="Oval 8"/>
          <p:cNvSpPr/>
          <p:nvPr/>
        </p:nvSpPr>
        <p:spPr>
          <a:xfrm>
            <a:off x="1349325" y="3389565"/>
            <a:ext cx="1362225" cy="547937"/>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Wet grass</a:t>
            </a:r>
            <a:endParaRPr lang="en-US" sz="1600" dirty="0">
              <a:solidFill>
                <a:schemeClr val="tx1"/>
              </a:solidFill>
            </a:endParaRPr>
          </a:p>
        </p:txBody>
      </p:sp>
      <p:cxnSp>
        <p:nvCxnSpPr>
          <p:cNvPr id="10" name="Straight Arrow Connector 9"/>
          <p:cNvCxnSpPr>
            <a:stCxn id="5" idx="4"/>
            <a:endCxn id="7" idx="0"/>
          </p:cNvCxnSpPr>
          <p:nvPr/>
        </p:nvCxnSpPr>
        <p:spPr>
          <a:xfrm flipH="1">
            <a:off x="1299791" y="1874168"/>
            <a:ext cx="730446" cy="509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4"/>
            <a:endCxn id="9" idx="0"/>
          </p:cNvCxnSpPr>
          <p:nvPr/>
        </p:nvCxnSpPr>
        <p:spPr>
          <a:xfrm>
            <a:off x="1299791" y="2931479"/>
            <a:ext cx="730647" cy="4580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4"/>
            <a:endCxn id="9" idx="0"/>
          </p:cNvCxnSpPr>
          <p:nvPr/>
        </p:nvCxnSpPr>
        <p:spPr>
          <a:xfrm flipH="1">
            <a:off x="2030438" y="2901032"/>
            <a:ext cx="740224" cy="4885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itle 12"/>
          <p:cNvSpPr>
            <a:spLocks noGrp="1"/>
          </p:cNvSpPr>
          <p:nvPr>
            <p:ph type="title"/>
          </p:nvPr>
        </p:nvSpPr>
        <p:spPr/>
        <p:txBody>
          <a:bodyPr/>
          <a:lstStyle/>
          <a:p>
            <a:endParaRPr lang="en-US"/>
          </a:p>
        </p:txBody>
      </p:sp>
    </p:spTree>
    <p:extLst>
      <p:ext uri="{BB962C8B-B14F-4D97-AF65-F5344CB8AC3E}">
        <p14:creationId xmlns:p14="http://schemas.microsoft.com/office/powerpoint/2010/main" val="7381953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causality</a:t>
            </a:r>
            <a:endParaRPr lang="en-US" dirty="0"/>
          </a:p>
        </p:txBody>
      </p:sp>
      <p:sp>
        <p:nvSpPr>
          <p:cNvPr id="3" name="Content Placeholder 2"/>
          <p:cNvSpPr>
            <a:spLocks noGrp="1"/>
          </p:cNvSpPr>
          <p:nvPr>
            <p:ph idx="1"/>
          </p:nvPr>
        </p:nvSpPr>
        <p:spPr/>
        <p:txBody>
          <a:bodyPr/>
          <a:lstStyle/>
          <a:p>
            <a:pPr marL="0" indent="0">
              <a:buNone/>
            </a:pPr>
            <a:r>
              <a:rPr lang="en-US" dirty="0" smtClean="0"/>
              <a:t>Pearl: token cause = actual cause</a:t>
            </a:r>
          </a:p>
          <a:p>
            <a:pPr lvl="1"/>
            <a:r>
              <a:rPr lang="en-US" dirty="0" smtClean="0"/>
              <a:t>What caused a person’s lung cancer?</a:t>
            </a:r>
          </a:p>
          <a:p>
            <a:pPr lvl="1"/>
            <a:r>
              <a:rPr lang="en-US" dirty="0" smtClean="0"/>
              <a:t>Who is responsible for an accident</a:t>
            </a:r>
          </a:p>
          <a:p>
            <a:pPr lvl="1"/>
            <a:endParaRPr lang="en-US" dirty="0" smtClean="0"/>
          </a:p>
        </p:txBody>
      </p:sp>
    </p:spTree>
    <p:extLst>
      <p:ext uri="{BB962C8B-B14F-4D97-AF65-F5344CB8AC3E}">
        <p14:creationId xmlns:p14="http://schemas.microsoft.com/office/powerpoint/2010/main" val="212817179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136177998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Pearl’s approach to actual cause</a:t>
            </a:r>
            <a:endParaRPr lang="en-US" dirty="0"/>
          </a:p>
        </p:txBody>
      </p:sp>
      <p:sp>
        <p:nvSpPr>
          <p:cNvPr id="3" name="Content Placeholder 2"/>
          <p:cNvSpPr>
            <a:spLocks noGrp="1"/>
          </p:cNvSpPr>
          <p:nvPr>
            <p:ph idx="1"/>
          </p:nvPr>
        </p:nvSpPr>
        <p:spPr/>
        <p:txBody>
          <a:bodyPr/>
          <a:lstStyle/>
          <a:p>
            <a:r>
              <a:rPr lang="en-US" dirty="0" smtClean="0"/>
              <a:t>Based on but attempts to solve problems with counterfactuals</a:t>
            </a:r>
          </a:p>
          <a:p>
            <a:pPr lvl="1"/>
            <a:r>
              <a:rPr lang="en-US" dirty="0" smtClean="0"/>
              <a:t>Bob and Susie and the broken bottle</a:t>
            </a:r>
          </a:p>
          <a:p>
            <a:r>
              <a:rPr lang="en-US" dirty="0" smtClean="0"/>
              <a:t>Key idea: sustenance (mix of necessity and sufficiency)</a:t>
            </a:r>
          </a:p>
          <a:p>
            <a:pPr lvl="1"/>
            <a:r>
              <a:rPr lang="en-US" dirty="0" smtClean="0"/>
              <a:t>If Bob’s rock missed, would Susie’s sustain the glass breaking?</a:t>
            </a:r>
            <a:endParaRPr lang="en-US" dirty="0"/>
          </a:p>
        </p:txBody>
      </p:sp>
    </p:spTree>
    <p:extLst>
      <p:ext uri="{BB962C8B-B14F-4D97-AF65-F5344CB8AC3E}">
        <p14:creationId xmlns:p14="http://schemas.microsoft.com/office/powerpoint/2010/main" val="411849840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t>Definitions</a:t>
            </a:r>
          </a:p>
        </p:txBody>
      </p:sp>
      <p:sp>
        <p:nvSpPr>
          <p:cNvPr id="79875" name="Rectangle 3"/>
          <p:cNvSpPr>
            <a:spLocks noGrp="1" noChangeArrowheads="1"/>
          </p:cNvSpPr>
          <p:nvPr>
            <p:ph type="body" idx="1"/>
          </p:nvPr>
        </p:nvSpPr>
        <p:spPr/>
        <p:txBody>
          <a:bodyPr>
            <a:normAutofit lnSpcReduction="10000"/>
          </a:bodyPr>
          <a:lstStyle/>
          <a:p>
            <a:r>
              <a:rPr lang="en-US" dirty="0" smtClean="0"/>
              <a:t>Depends (necessity)</a:t>
            </a:r>
          </a:p>
          <a:p>
            <a:pPr lvl="1"/>
            <a:r>
              <a:rPr lang="en-US" dirty="0" smtClean="0"/>
              <a:t>y depends on x, if x is necessary to maintain value of y</a:t>
            </a:r>
          </a:p>
          <a:p>
            <a:r>
              <a:rPr lang="en-US" dirty="0" smtClean="0"/>
              <a:t>Produces (sufficiency)</a:t>
            </a:r>
          </a:p>
          <a:p>
            <a:pPr lvl="1"/>
            <a:r>
              <a:rPr lang="en-US" dirty="0" smtClean="0"/>
              <a:t>x can produce y if it can bring about effect when neither are present</a:t>
            </a:r>
          </a:p>
          <a:p>
            <a:r>
              <a:rPr lang="en-US" dirty="0" smtClean="0"/>
              <a:t>Sustains</a:t>
            </a:r>
          </a:p>
          <a:p>
            <a:pPr lvl="1"/>
            <a:r>
              <a:rPr lang="en-US" dirty="0" smtClean="0"/>
              <a:t>x sustains y if there is at least one condition where Y will differ from y in absence of x AND Y=y is maintained in presence of x under any set of conditions</a:t>
            </a:r>
          </a:p>
        </p:txBody>
      </p:sp>
    </p:spTree>
    <p:extLst>
      <p:ext uri="{BB962C8B-B14F-4D97-AF65-F5344CB8AC3E}">
        <p14:creationId xmlns:p14="http://schemas.microsoft.com/office/powerpoint/2010/main" val="32811797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Reminder: Statistics Terms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663430351"/>
              </p:ext>
            </p:extLst>
          </p:nvPr>
        </p:nvGraphicFramePr>
        <p:xfrm>
          <a:off x="465996" y="1576708"/>
          <a:ext cx="8381673" cy="2931160"/>
        </p:xfrm>
        <a:graphic>
          <a:graphicData uri="http://schemas.openxmlformats.org/drawingml/2006/table">
            <a:tbl>
              <a:tblPr firstRow="1" bandRow="1">
                <a:tableStyleId>{5C22544A-7EE6-4342-B048-85BDC9FD1C3A}</a:tableStyleId>
              </a:tblPr>
              <a:tblGrid>
                <a:gridCol w="1947004"/>
                <a:gridCol w="3640778"/>
                <a:gridCol w="2793891"/>
              </a:tblGrid>
              <a:tr h="370840">
                <a:tc>
                  <a:txBody>
                    <a:bodyPr/>
                    <a:lstStyle/>
                    <a:p>
                      <a:r>
                        <a:rPr lang="en-US" dirty="0" smtClean="0"/>
                        <a:t>Term</a:t>
                      </a:r>
                      <a:endParaRPr lang="en-US" dirty="0"/>
                    </a:p>
                  </a:txBody>
                  <a:tcPr/>
                </a:tc>
                <a:tc>
                  <a:txBody>
                    <a:bodyPr/>
                    <a:lstStyle/>
                    <a:p>
                      <a:r>
                        <a:rPr lang="en-US" dirty="0" smtClean="0"/>
                        <a:t>Meaning</a:t>
                      </a:r>
                      <a:endParaRPr lang="en-US" dirty="0"/>
                    </a:p>
                  </a:txBody>
                  <a:tcPr/>
                </a:tc>
                <a:tc>
                  <a:txBody>
                    <a:bodyPr/>
                    <a:lstStyle/>
                    <a:p>
                      <a:r>
                        <a:rPr lang="en-US" dirty="0" smtClean="0"/>
                        <a:t>Common Uses</a:t>
                      </a:r>
                      <a:endParaRPr lang="en-US" dirty="0"/>
                    </a:p>
                  </a:txBody>
                  <a:tcPr/>
                </a:tc>
              </a:tr>
              <a:tr h="370840">
                <a:tc>
                  <a:txBody>
                    <a:bodyPr/>
                    <a:lstStyle/>
                    <a:p>
                      <a:r>
                        <a:rPr lang="en-US" dirty="0" err="1" smtClean="0"/>
                        <a:t>Std</a:t>
                      </a:r>
                      <a:r>
                        <a:rPr lang="en-US" dirty="0" smtClean="0"/>
                        <a:t> </a:t>
                      </a:r>
                      <a:r>
                        <a:rPr lang="en-US" dirty="0" err="1" smtClean="0"/>
                        <a:t>dev</a:t>
                      </a:r>
                      <a:endParaRPr lang="en-US" dirty="0"/>
                    </a:p>
                  </a:txBody>
                  <a:tcPr/>
                </a:tc>
                <a:tc>
                  <a:txBody>
                    <a:bodyPr/>
                    <a:lstStyle/>
                    <a:p>
                      <a:r>
                        <a:rPr lang="en-US" dirty="0" smtClean="0"/>
                        <a:t>The range around the mean in which many values fall</a:t>
                      </a:r>
                      <a:endParaRPr lang="en-US" dirty="0"/>
                    </a:p>
                  </a:txBody>
                  <a:tcPr/>
                </a:tc>
                <a:tc>
                  <a:txBody>
                    <a:bodyPr/>
                    <a:lstStyle/>
                    <a:p>
                      <a:r>
                        <a:rPr lang="en-US" dirty="0" smtClean="0"/>
                        <a:t>Describing the degree of variability in the sample</a:t>
                      </a:r>
                      <a:endParaRPr lang="en-US" dirty="0"/>
                    </a:p>
                  </a:txBody>
                  <a:tcPr/>
                </a:tc>
              </a:tr>
              <a:tr h="370840">
                <a:tc>
                  <a:txBody>
                    <a:bodyPr/>
                    <a:lstStyle/>
                    <a:p>
                      <a:r>
                        <a:rPr lang="en-US" dirty="0" err="1" smtClean="0"/>
                        <a:t>Std</a:t>
                      </a:r>
                      <a:r>
                        <a:rPr lang="en-US" dirty="0" smtClean="0"/>
                        <a:t> error </a:t>
                      </a:r>
                      <a:endParaRPr lang="en-US" dirty="0"/>
                    </a:p>
                  </a:txBody>
                  <a:tcPr/>
                </a:tc>
                <a:tc>
                  <a:txBody>
                    <a:bodyPr/>
                    <a:lstStyle/>
                    <a:p>
                      <a:r>
                        <a:rPr lang="en-US" dirty="0" smtClean="0"/>
                        <a:t>Estimates variability in the mean if the experiment were repeated</a:t>
                      </a:r>
                      <a:endParaRPr lang="en-US" dirty="0"/>
                    </a:p>
                  </a:txBody>
                  <a:tcPr/>
                </a:tc>
                <a:tc>
                  <a:txBody>
                    <a:bodyPr/>
                    <a:lstStyle/>
                    <a:p>
                      <a:r>
                        <a:rPr lang="en-US" dirty="0" smtClean="0"/>
                        <a:t>Gives an estimate of the population mean</a:t>
                      </a:r>
                      <a:endParaRPr lang="en-US" dirty="0"/>
                    </a:p>
                  </a:txBody>
                  <a:tcPr/>
                </a:tc>
              </a:tr>
              <a:tr h="370840">
                <a:tc>
                  <a:txBody>
                    <a:bodyPr/>
                    <a:lstStyle/>
                    <a:p>
                      <a:r>
                        <a:rPr lang="en-US" dirty="0" smtClean="0"/>
                        <a:t>Independent</a:t>
                      </a:r>
                      <a:r>
                        <a:rPr lang="en-US" baseline="0" dirty="0" smtClean="0"/>
                        <a:t> data</a:t>
                      </a:r>
                      <a:endParaRPr lang="en-US" dirty="0"/>
                    </a:p>
                  </a:txBody>
                  <a:tcPr/>
                </a:tc>
                <a:tc>
                  <a:txBody>
                    <a:bodyPr/>
                    <a:lstStyle/>
                    <a:p>
                      <a:r>
                        <a:rPr lang="en-US" dirty="0" smtClean="0"/>
                        <a:t>Values from separate experiments (not</a:t>
                      </a:r>
                      <a:r>
                        <a:rPr lang="en-US" baseline="0" dirty="0" smtClean="0"/>
                        <a:t> linked)</a:t>
                      </a:r>
                      <a:endParaRPr lang="en-US" dirty="0"/>
                    </a:p>
                  </a:txBody>
                  <a:tcPr/>
                </a:tc>
                <a:tc>
                  <a:txBody>
                    <a:bodyPr/>
                    <a:lstStyle/>
                    <a:p>
                      <a:r>
                        <a:rPr lang="en-US" dirty="0" smtClean="0"/>
                        <a:t>Testing hypotheses about a population</a:t>
                      </a:r>
                      <a:endParaRPr lang="en-US" dirty="0"/>
                    </a:p>
                  </a:txBody>
                  <a:tcPr/>
                </a:tc>
              </a:tr>
              <a:tr h="370840">
                <a:tc>
                  <a:txBody>
                    <a:bodyPr/>
                    <a:lstStyle/>
                    <a:p>
                      <a:r>
                        <a:rPr lang="en-US" dirty="0" smtClean="0"/>
                        <a:t>Normal</a:t>
                      </a:r>
                      <a:endParaRPr lang="en-US" dirty="0"/>
                    </a:p>
                  </a:txBody>
                  <a:tcPr/>
                </a:tc>
                <a:tc>
                  <a:txBody>
                    <a:bodyPr/>
                    <a:lstStyle/>
                    <a:p>
                      <a:r>
                        <a:rPr lang="en-US" dirty="0" smtClean="0"/>
                        <a:t>Data fits a normal curve (definition of ‘data’ varies based on context)</a:t>
                      </a:r>
                      <a:endParaRPr lang="en-US" dirty="0"/>
                    </a:p>
                  </a:txBody>
                  <a:tcPr/>
                </a:tc>
                <a:tc>
                  <a:txBody>
                    <a:bodyPr/>
                    <a:lstStyle/>
                    <a:p>
                      <a:r>
                        <a:rPr lang="en-US" dirty="0" smtClean="0"/>
                        <a:t>Required for many statistical tests</a:t>
                      </a:r>
                      <a:endParaRPr lang="en-US" dirty="0"/>
                    </a:p>
                  </a:txBody>
                  <a:tcPr/>
                </a:tc>
              </a:tr>
            </a:tbl>
          </a:graphicData>
        </a:graphic>
      </p:graphicFrame>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dirty="0"/>
              <a:t>From: Vaux, D. L. (2012). Research methods: know when your numbers are significant. Nature, 492(7428), 180-181.</a:t>
            </a:r>
          </a:p>
        </p:txBody>
      </p:sp>
      <p:sp>
        <p:nvSpPr>
          <p:cNvPr id="4" name="Slide Number Placeholder 3"/>
          <p:cNvSpPr>
            <a:spLocks noGrp="1"/>
          </p:cNvSpPr>
          <p:nvPr>
            <p:ph type="sldNum" sz="quarter" idx="12"/>
          </p:nvPr>
        </p:nvSpPr>
        <p:spPr/>
        <p:txBody>
          <a:bodyPr/>
          <a:lstStyle/>
          <a:p>
            <a:fld id="{B3C12F1E-1D30-C246-80A4-AD6FF243C0F3}" type="slidenum">
              <a:rPr lang="en-US" smtClean="0"/>
              <a:pPr/>
              <a:t>13</a:t>
            </a:fld>
            <a:endParaRPr lang="en-US"/>
          </a:p>
        </p:txBody>
      </p:sp>
    </p:spTree>
    <p:extLst>
      <p:ext uri="{BB962C8B-B14F-4D97-AF65-F5344CB8AC3E}">
        <p14:creationId xmlns:p14="http://schemas.microsoft.com/office/powerpoint/2010/main" val="1676841523"/>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smtClean="0"/>
              <a:t>Causal Beams</a:t>
            </a:r>
            <a:endParaRPr lang="en-US" dirty="0"/>
          </a:p>
        </p:txBody>
      </p:sp>
      <p:sp>
        <p:nvSpPr>
          <p:cNvPr id="80899" name="Rectangle 3"/>
          <p:cNvSpPr>
            <a:spLocks noGrp="1" noChangeArrowheads="1"/>
          </p:cNvSpPr>
          <p:nvPr>
            <p:ph type="body" idx="1"/>
          </p:nvPr>
        </p:nvSpPr>
        <p:spPr/>
        <p:txBody>
          <a:bodyPr/>
          <a:lstStyle/>
          <a:p>
            <a:r>
              <a:rPr lang="en-US" dirty="0" smtClean="0"/>
              <a:t>Causal beam: New model, where we remove all parents except those that minimally sustain their children. Set other parents to some w’.</a:t>
            </a:r>
          </a:p>
          <a:p>
            <a:r>
              <a:rPr lang="en-US" dirty="0" smtClean="0"/>
              <a:t>x is </a:t>
            </a:r>
            <a:r>
              <a:rPr lang="en-US" b="1" dirty="0" smtClean="0"/>
              <a:t>actual cause </a:t>
            </a:r>
            <a:r>
              <a:rPr lang="en-US" dirty="0" smtClean="0"/>
              <a:t>of y if</a:t>
            </a:r>
            <a:r>
              <a:rPr lang="en-US" dirty="0"/>
              <a:t> </a:t>
            </a:r>
            <a:r>
              <a:rPr lang="en-US" dirty="0" smtClean="0"/>
              <a:t>x is necessary for y in that causal beam for some w’</a:t>
            </a:r>
            <a:endParaRPr lang="en-US" dirty="0"/>
          </a:p>
        </p:txBody>
      </p:sp>
    </p:spTree>
    <p:extLst>
      <p:ext uri="{BB962C8B-B14F-4D97-AF65-F5344CB8AC3E}">
        <p14:creationId xmlns:p14="http://schemas.microsoft.com/office/powerpoint/2010/main" val="1939022208"/>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recap</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236514"/>
              </p:ext>
            </p:extLst>
          </p:nvPr>
        </p:nvGraphicFramePr>
        <p:xfrm>
          <a:off x="457200" y="1600200"/>
          <a:ext cx="7963877" cy="4609467"/>
        </p:xfrm>
        <a:graphic>
          <a:graphicData uri="http://schemas.openxmlformats.org/drawingml/2006/table">
            <a:tbl>
              <a:tblPr firstRow="1" bandRow="1">
                <a:tableStyleId>{9D7B26C5-4107-4FEC-AEDC-1716B250A1EF}</a:tableStyleId>
              </a:tblPr>
              <a:tblGrid>
                <a:gridCol w="1266371"/>
                <a:gridCol w="1578429"/>
                <a:gridCol w="1621692"/>
                <a:gridCol w="1504462"/>
                <a:gridCol w="1992923"/>
              </a:tblGrid>
              <a:tr h="830799">
                <a:tc>
                  <a:txBody>
                    <a:bodyPr/>
                    <a:lstStyle/>
                    <a:p>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BN</a:t>
                      </a:r>
                      <a:endParaRPr lang="en-US" dirty="0"/>
                    </a:p>
                  </a:txBody>
                  <a:tcPr>
                    <a:lnL w="12700" cap="flat" cmpd="sng" algn="ctr">
                      <a:solidFill>
                        <a:scrgbClr r="0" g="0" b="0"/>
                      </a:solidFill>
                      <a:prstDash val="solid"/>
                      <a:round/>
                      <a:headEnd type="none" w="med" len="med"/>
                      <a:tailEnd type="none" w="med" len="med"/>
                    </a:lnL>
                  </a:tcPr>
                </a:tc>
                <a:tc>
                  <a:txBody>
                    <a:bodyPr/>
                    <a:lstStyle/>
                    <a:p>
                      <a:r>
                        <a:rPr lang="en-US" dirty="0" smtClean="0"/>
                        <a:t>DBN</a:t>
                      </a:r>
                      <a:endParaRPr lang="en-US" dirty="0"/>
                    </a:p>
                  </a:txBody>
                  <a:tcPr/>
                </a:tc>
                <a:tc>
                  <a:txBody>
                    <a:bodyPr/>
                    <a:lstStyle/>
                    <a:p>
                      <a:r>
                        <a:rPr lang="en-US" dirty="0" smtClean="0"/>
                        <a:t>Granger</a:t>
                      </a:r>
                      <a:endParaRPr lang="en-US" dirty="0"/>
                    </a:p>
                  </a:txBody>
                  <a:tcPr/>
                </a:tc>
                <a:tc>
                  <a:txBody>
                    <a:bodyPr/>
                    <a:lstStyle/>
                    <a:p>
                      <a:r>
                        <a:rPr lang="en-US" dirty="0" smtClean="0"/>
                        <a:t>Temporal logic</a:t>
                      </a:r>
                      <a:endParaRPr lang="en-US" dirty="0"/>
                    </a:p>
                  </a:txBody>
                  <a:tcPr/>
                </a:tc>
              </a:tr>
              <a:tr h="460693">
                <a:tc>
                  <a:txBody>
                    <a:bodyPr/>
                    <a:lstStyle/>
                    <a:p>
                      <a:r>
                        <a:rPr lang="en-US" dirty="0" smtClean="0"/>
                        <a:t>Results</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Graph</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dirty="0"/>
                    </a:p>
                  </a:txBody>
                  <a:tcPr/>
                </a:tc>
                <a:tc>
                  <a:txBody>
                    <a:bodyPr/>
                    <a:lstStyle/>
                    <a:p>
                      <a:endParaRPr lang="en-US"/>
                    </a:p>
                  </a:txBody>
                  <a:tcPr/>
                </a:tc>
                <a:tc>
                  <a:txBody>
                    <a:bodyPr/>
                    <a:lstStyle/>
                    <a:p>
                      <a:endParaRPr lang="en-US"/>
                    </a:p>
                  </a:txBody>
                  <a:tcPr/>
                </a:tc>
              </a:tr>
              <a:tr h="481336">
                <a:tc>
                  <a:txBody>
                    <a:bodyPr/>
                    <a:lstStyle/>
                    <a:p>
                      <a:r>
                        <a:rPr lang="en-US" dirty="0" smtClean="0"/>
                        <a:t>Time</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No</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r>
              <a:tr h="481336">
                <a:tc>
                  <a:txBody>
                    <a:bodyPr/>
                    <a:lstStyle/>
                    <a:p>
                      <a:r>
                        <a:rPr lang="en-US" dirty="0" smtClean="0"/>
                        <a:t>Data</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C/D/M</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r>
              <a:tr h="481336">
                <a:tc>
                  <a:txBody>
                    <a:bodyPr/>
                    <a:lstStyle/>
                    <a:p>
                      <a:r>
                        <a:rPr lang="en-US" dirty="0" smtClean="0"/>
                        <a:t>Cycles</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No</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r>
              <a:tr h="752551">
                <a:tc>
                  <a:txBody>
                    <a:bodyPr/>
                    <a:lstStyle/>
                    <a:p>
                      <a:r>
                        <a:rPr lang="en-US" dirty="0" smtClean="0"/>
                        <a:t>Latent vars.</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Yes</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r>
              <a:tr h="481336">
                <a:tc>
                  <a:txBody>
                    <a:bodyPr/>
                    <a:lstStyle/>
                    <a:p>
                      <a:r>
                        <a:rPr lang="en-US" dirty="0" smtClean="0"/>
                        <a:t>Prediction</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Yes</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dirty="0"/>
                    </a:p>
                  </a:txBody>
                  <a:tcPr/>
                </a:tc>
              </a:tr>
              <a:tr h="481336">
                <a:tc>
                  <a:txBody>
                    <a:bodyPr/>
                    <a:lstStyle/>
                    <a:p>
                      <a:r>
                        <a:rPr lang="en-US" dirty="0" smtClean="0"/>
                        <a:t>Token cause</a:t>
                      </a:r>
                      <a:endParaRPr lang="en-US" dirty="0"/>
                    </a:p>
                  </a:txBody>
                  <a:tcPr>
                    <a:lnR w="12700" cap="flat" cmpd="sng" algn="ctr">
                      <a:solidFill>
                        <a:scrgbClr r="0" g="0" b="0"/>
                      </a:solidFill>
                      <a:prstDash val="solid"/>
                      <a:round/>
                      <a:headEnd type="none" w="med" len="med"/>
                      <a:tailEnd type="none" w="med" len="med"/>
                    </a:lnR>
                  </a:tcPr>
                </a:tc>
                <a:tc>
                  <a:txBody>
                    <a:bodyPr/>
                    <a:lstStyle/>
                    <a:p>
                      <a:r>
                        <a:rPr lang="en-US" dirty="0" smtClean="0"/>
                        <a:t>Counterfactual -based</a:t>
                      </a:r>
                      <a:endParaRPr lang="en-US" dirty="0"/>
                    </a:p>
                  </a:txBody>
                  <a:tcPr>
                    <a:lnL w="12700" cap="flat" cmpd="sng" algn="ctr">
                      <a:solidFill>
                        <a:scrgbClr r="0" g="0" b="0"/>
                      </a:solid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2927508962"/>
              </p:ext>
            </p:extLst>
          </p:nvPr>
        </p:nvGraphicFramePr>
        <p:xfrm>
          <a:off x="10398370" y="2089789"/>
          <a:ext cx="7963877" cy="4768211"/>
        </p:xfrm>
        <a:graphic>
          <a:graphicData uri="http://schemas.openxmlformats.org/drawingml/2006/table">
            <a:tbl>
              <a:tblPr firstRow="1" bandRow="1">
                <a:tableStyleId>{9D7B26C5-4107-4FEC-AEDC-1716B250A1EF}</a:tableStyleId>
              </a:tblPr>
              <a:tblGrid>
                <a:gridCol w="930031"/>
                <a:gridCol w="1817077"/>
                <a:gridCol w="1719384"/>
                <a:gridCol w="1504462"/>
                <a:gridCol w="1992923"/>
              </a:tblGrid>
              <a:tr h="830799">
                <a:tc>
                  <a:txBody>
                    <a:bodyPr/>
                    <a:lstStyle/>
                    <a:p>
                      <a:endParaRPr lang="en-US" dirty="0"/>
                    </a:p>
                  </a:txBody>
                  <a:tcPr/>
                </a:tc>
                <a:tc>
                  <a:txBody>
                    <a:bodyPr/>
                    <a:lstStyle/>
                    <a:p>
                      <a:r>
                        <a:rPr lang="en-US" dirty="0" smtClean="0"/>
                        <a:t>BN</a:t>
                      </a:r>
                      <a:endParaRPr lang="en-US" dirty="0"/>
                    </a:p>
                  </a:txBody>
                  <a:tcPr/>
                </a:tc>
                <a:tc>
                  <a:txBody>
                    <a:bodyPr/>
                    <a:lstStyle/>
                    <a:p>
                      <a:r>
                        <a:rPr lang="en-US" dirty="0" smtClean="0"/>
                        <a:t>DBN</a:t>
                      </a:r>
                      <a:endParaRPr lang="en-US" dirty="0"/>
                    </a:p>
                  </a:txBody>
                  <a:tcPr/>
                </a:tc>
                <a:tc>
                  <a:txBody>
                    <a:bodyPr/>
                    <a:lstStyle/>
                    <a:p>
                      <a:r>
                        <a:rPr lang="en-US" dirty="0" smtClean="0"/>
                        <a:t>Granger</a:t>
                      </a:r>
                      <a:endParaRPr lang="en-US" dirty="0"/>
                    </a:p>
                  </a:txBody>
                  <a:tcPr/>
                </a:tc>
                <a:tc>
                  <a:txBody>
                    <a:bodyPr/>
                    <a:lstStyle/>
                    <a:p>
                      <a:r>
                        <a:rPr lang="en-US" dirty="0" smtClean="0"/>
                        <a:t>Temporal logic</a:t>
                      </a:r>
                      <a:endParaRPr lang="en-US" dirty="0"/>
                    </a:p>
                  </a:txBody>
                  <a:tcPr/>
                </a:tc>
              </a:tr>
              <a:tr h="460693">
                <a:tc>
                  <a:txBody>
                    <a:bodyPr/>
                    <a:lstStyle/>
                    <a:p>
                      <a:r>
                        <a:rPr lang="en-US" dirty="0" smtClean="0"/>
                        <a:t>Results</a:t>
                      </a:r>
                      <a:endParaRPr lang="en-US" dirty="0"/>
                    </a:p>
                  </a:txBody>
                  <a:tcPr/>
                </a:tc>
                <a:tc>
                  <a:txBody>
                    <a:bodyPr/>
                    <a:lstStyle/>
                    <a:p>
                      <a:r>
                        <a:rPr lang="en-US" dirty="0" smtClean="0"/>
                        <a:t>Graph</a:t>
                      </a:r>
                      <a:endParaRPr lang="en-US" dirty="0"/>
                    </a:p>
                  </a:txBody>
                  <a:tcPr/>
                </a:tc>
                <a:tc>
                  <a:txBody>
                    <a:bodyPr/>
                    <a:lstStyle/>
                    <a:p>
                      <a:r>
                        <a:rPr lang="en-US" dirty="0" smtClean="0"/>
                        <a:t>Graph</a:t>
                      </a:r>
                      <a:endParaRPr lang="en-US" dirty="0"/>
                    </a:p>
                  </a:txBody>
                  <a:tcPr/>
                </a:tc>
                <a:tc>
                  <a:txBody>
                    <a:bodyPr/>
                    <a:lstStyle/>
                    <a:p>
                      <a:r>
                        <a:rPr lang="en-US" dirty="0" smtClean="0"/>
                        <a:t>Relationships</a:t>
                      </a:r>
                      <a:endParaRPr lang="en-US" dirty="0"/>
                    </a:p>
                  </a:txBody>
                  <a:tcPr/>
                </a:tc>
                <a:tc>
                  <a:txBody>
                    <a:bodyPr/>
                    <a:lstStyle/>
                    <a:p>
                      <a:r>
                        <a:rPr lang="en-US" dirty="0" smtClean="0"/>
                        <a:t>Relationships</a:t>
                      </a:r>
                      <a:endParaRPr lang="en-US" dirty="0"/>
                    </a:p>
                  </a:txBody>
                  <a:tcPr/>
                </a:tc>
              </a:tr>
              <a:tr h="481336">
                <a:tc>
                  <a:txBody>
                    <a:bodyPr/>
                    <a:lstStyle/>
                    <a:p>
                      <a:r>
                        <a:rPr lang="en-US" dirty="0" smtClean="0"/>
                        <a:t>Time</a:t>
                      </a:r>
                      <a:endParaRPr lang="en-US" dirty="0"/>
                    </a:p>
                  </a:txBody>
                  <a:tcPr/>
                </a:tc>
                <a:tc>
                  <a:txBody>
                    <a:bodyPr/>
                    <a:lstStyle/>
                    <a:p>
                      <a:r>
                        <a:rPr lang="en-US" dirty="0" smtClean="0"/>
                        <a:t>No</a:t>
                      </a:r>
                      <a:endParaRPr lang="en-US" dirty="0"/>
                    </a:p>
                  </a:txBody>
                  <a:tcPr/>
                </a:tc>
                <a:tc>
                  <a:txBody>
                    <a:bodyPr/>
                    <a:lstStyle/>
                    <a:p>
                      <a:r>
                        <a:rPr lang="en-US" dirty="0" smtClean="0"/>
                        <a:t>Set of lags</a:t>
                      </a:r>
                      <a:endParaRPr lang="en-US" dirty="0"/>
                    </a:p>
                  </a:txBody>
                  <a:tcPr/>
                </a:tc>
                <a:tc>
                  <a:txBody>
                    <a:bodyPr/>
                    <a:lstStyle/>
                    <a:p>
                      <a:r>
                        <a:rPr lang="en-US" dirty="0" smtClean="0"/>
                        <a:t>Single lag*</a:t>
                      </a:r>
                      <a:endParaRPr lang="en-US" dirty="0"/>
                    </a:p>
                  </a:txBody>
                  <a:tcPr/>
                </a:tc>
                <a:tc>
                  <a:txBody>
                    <a:bodyPr/>
                    <a:lstStyle/>
                    <a:p>
                      <a:r>
                        <a:rPr lang="en-US" dirty="0" smtClean="0"/>
                        <a:t>Window</a:t>
                      </a:r>
                      <a:endParaRPr lang="en-US" dirty="0"/>
                    </a:p>
                  </a:txBody>
                  <a:tcPr/>
                </a:tc>
              </a:tr>
              <a:tr h="481336">
                <a:tc>
                  <a:txBody>
                    <a:bodyPr/>
                    <a:lstStyle/>
                    <a:p>
                      <a:r>
                        <a:rPr lang="en-US" dirty="0" smtClean="0"/>
                        <a:t>Data</a:t>
                      </a:r>
                      <a:endParaRPr lang="en-US" dirty="0"/>
                    </a:p>
                  </a:txBody>
                  <a:tcPr/>
                </a:tc>
                <a:tc>
                  <a:txBody>
                    <a:bodyPr/>
                    <a:lstStyle/>
                    <a:p>
                      <a:r>
                        <a:rPr lang="en-US" dirty="0" smtClean="0"/>
                        <a:t>C/D/M</a:t>
                      </a:r>
                      <a:endParaRPr lang="en-US" dirty="0"/>
                    </a:p>
                  </a:txBody>
                  <a:tcPr/>
                </a:tc>
                <a:tc>
                  <a:txBody>
                    <a:bodyPr/>
                    <a:lstStyle/>
                    <a:p>
                      <a:r>
                        <a:rPr lang="en-US" dirty="0" smtClean="0"/>
                        <a:t>C/D/M*</a:t>
                      </a:r>
                      <a:endParaRPr lang="en-US" dirty="0"/>
                    </a:p>
                  </a:txBody>
                  <a:tcPr/>
                </a:tc>
                <a:tc>
                  <a:txBody>
                    <a:bodyPr/>
                    <a:lstStyle/>
                    <a:p>
                      <a:r>
                        <a:rPr lang="en-US" dirty="0" smtClean="0"/>
                        <a:t>C</a:t>
                      </a:r>
                      <a:endParaRPr lang="en-US" dirty="0"/>
                    </a:p>
                  </a:txBody>
                  <a:tcPr/>
                </a:tc>
                <a:tc>
                  <a:txBody>
                    <a:bodyPr/>
                    <a:lstStyle/>
                    <a:p>
                      <a:r>
                        <a:rPr lang="en-US" dirty="0" smtClean="0"/>
                        <a:t>D/M</a:t>
                      </a:r>
                      <a:endParaRPr lang="en-US" dirty="0"/>
                    </a:p>
                  </a:txBody>
                  <a:tcPr/>
                </a:tc>
              </a:tr>
              <a:tr h="481336">
                <a:tc>
                  <a:txBody>
                    <a:bodyPr/>
                    <a:lstStyle/>
                    <a:p>
                      <a:r>
                        <a:rPr lang="en-US" dirty="0" smtClean="0"/>
                        <a:t>Cycles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752551">
                <a:tc>
                  <a:txBody>
                    <a:bodyPr/>
                    <a:lstStyle/>
                    <a:p>
                      <a:r>
                        <a:rPr lang="en-US" dirty="0" smtClean="0"/>
                        <a:t>Latent </a:t>
                      </a:r>
                      <a:r>
                        <a:rPr lang="en-US" dirty="0" err="1" smtClean="0"/>
                        <a:t>vars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481336">
                <a:tc>
                  <a:txBody>
                    <a:bodyPr/>
                    <a:lstStyle/>
                    <a:p>
                      <a:r>
                        <a:rPr lang="en-US" dirty="0" smtClean="0"/>
                        <a:t>Prediction</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481336">
                <a:tc>
                  <a:txBody>
                    <a:bodyPr/>
                    <a:lstStyle/>
                    <a:p>
                      <a:r>
                        <a:rPr lang="en-US" dirty="0" smtClean="0"/>
                        <a:t>Token cause</a:t>
                      </a:r>
                      <a:endParaRPr lang="en-US" dirty="0"/>
                    </a:p>
                  </a:txBody>
                  <a:tcPr/>
                </a:tc>
                <a:tc>
                  <a:txBody>
                    <a:bodyPr/>
                    <a:lstStyle/>
                    <a:p>
                      <a:r>
                        <a:rPr lang="en-US" dirty="0" smtClean="0"/>
                        <a:t>Counterfactual-based</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Probabilistic</a:t>
                      </a:r>
                      <a:endParaRPr lang="en-US" dirty="0"/>
                    </a:p>
                  </a:txBody>
                  <a:tcPr/>
                </a:tc>
              </a:tr>
            </a:tbl>
          </a:graphicData>
        </a:graphic>
      </p:graphicFrame>
    </p:spTree>
    <p:extLst>
      <p:ext uri="{BB962C8B-B14F-4D97-AF65-F5344CB8AC3E}">
        <p14:creationId xmlns:p14="http://schemas.microsoft.com/office/powerpoint/2010/main" val="34130242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3" name="Picture 2"/>
          <p:cNvPicPr>
            <a:picLocks noChangeAspect="1"/>
          </p:cNvPicPr>
          <p:nvPr/>
        </p:nvPicPr>
        <p:blipFill>
          <a:blip r:embed="rId3"/>
          <a:stretch>
            <a:fillRect/>
          </a:stretch>
        </p:blipFill>
        <p:spPr>
          <a:xfrm>
            <a:off x="0" y="1092200"/>
            <a:ext cx="9144000" cy="4670059"/>
          </a:xfrm>
          <a:prstGeom prst="rect">
            <a:avLst/>
          </a:prstGeom>
        </p:spPr>
      </p:pic>
      <p:sp>
        <p:nvSpPr>
          <p:cNvPr id="5" name="TextBox 4"/>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70226674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295400"/>
            <a:ext cx="9144000" cy="4249692"/>
          </a:xfrm>
          <a:prstGeom prst="rect">
            <a:avLst/>
          </a:prstGeom>
        </p:spPr>
      </p:pic>
      <p:sp>
        <p:nvSpPr>
          <p:cNvPr id="3" name="TextBox 2"/>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93616906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smtClean="0"/>
              <a:t>(relationship</a:t>
            </a:r>
            <a:r>
              <a:rPr lang="en-US" dirty="0"/>
              <a:t>)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lvl="1"/>
            <a:r>
              <a:rPr lang="en-US" dirty="0" smtClean="0"/>
              <a:t>Analysis techniques limited to </a:t>
            </a:r>
            <a:r>
              <a:rPr lang="en-US" i="1" dirty="0" smtClean="0"/>
              <a:t>linear </a:t>
            </a:r>
            <a:r>
              <a:rPr lang="en-US" dirty="0" smtClean="0"/>
              <a:t>relationships</a:t>
            </a:r>
            <a:endParaRPr lang="en-US" dirty="0" smtClean="0"/>
          </a:p>
          <a:p>
            <a:pPr marL="0" indent="0" defTabSz="852488">
              <a:spcBef>
                <a:spcPct val="40000"/>
              </a:spcBef>
              <a:buNone/>
            </a:pPr>
            <a:endParaRPr lang="en-US" dirty="0" smtClean="0"/>
          </a:p>
        </p:txBody>
      </p:sp>
    </p:spTree>
    <p:extLst>
      <p:ext uri="{BB962C8B-B14F-4D97-AF65-F5344CB8AC3E}">
        <p14:creationId xmlns:p14="http://schemas.microsoft.com/office/powerpoint/2010/main" val="39271636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895619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314989847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162969"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61194199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163993"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55853131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165017"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785365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373952833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140</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648460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39122213"/>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2993801962"/>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307213"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3096105006"/>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307214"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8249019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Fig 15-8.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132" y="3035300"/>
            <a:ext cx="50069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The effect of outliers</a:t>
            </a:r>
            <a:endParaRPr lang="en-US" dirty="0"/>
          </a:p>
        </p:txBody>
      </p:sp>
      <p:sp>
        <p:nvSpPr>
          <p:cNvPr id="3" name="Content Placeholder 2"/>
          <p:cNvSpPr>
            <a:spLocks noGrp="1"/>
          </p:cNvSpPr>
          <p:nvPr>
            <p:ph idx="1"/>
          </p:nvPr>
        </p:nvSpPr>
        <p:spPr/>
        <p:txBody>
          <a:bodyPr/>
          <a:lstStyle/>
          <a:p>
            <a:pPr marL="0" indent="0">
              <a:buNone/>
              <a:defRPr/>
            </a:pPr>
            <a:r>
              <a:rPr lang="en-US" dirty="0" smtClean="0">
                <a:solidFill>
                  <a:srgbClr val="000000"/>
                </a:solidFill>
              </a:rPr>
              <a:t>One outlier changed </a:t>
            </a:r>
            <a:r>
              <a:rPr lang="en-US" dirty="0">
                <a:solidFill>
                  <a:srgbClr val="000000"/>
                </a:solidFill>
              </a:rPr>
              <a:t>the correlation from </a:t>
            </a:r>
            <a:r>
              <a:rPr lang="en-US" dirty="0" smtClean="0">
                <a:solidFill>
                  <a:srgbClr val="000000"/>
                </a:solidFill>
              </a:rPr>
              <a:t>-0.14 to 0.39!</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57486330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correlation</a:t>
            </a:r>
            <a:endParaRPr lang="en-US" dirty="0"/>
          </a:p>
        </p:txBody>
      </p:sp>
      <p:sp>
        <p:nvSpPr>
          <p:cNvPr id="5" name="Content Placeholder 4"/>
          <p:cNvSpPr>
            <a:spLocks noGrp="1"/>
          </p:cNvSpPr>
          <p:nvPr>
            <p:ph idx="1"/>
          </p:nvPr>
        </p:nvSpPr>
        <p:spPr/>
        <p:txBody>
          <a:bodyPr/>
          <a:lstStyle/>
          <a:p>
            <a:r>
              <a:rPr lang="en-US" dirty="0" smtClean="0"/>
              <a:t>Cups of coffee (X) vs. correct test answers (Y)</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4264241518"/>
              </p:ext>
            </p:extLst>
          </p:nvPr>
        </p:nvGraphicFramePr>
        <p:xfrm>
          <a:off x="609598" y="2565397"/>
          <a:ext cx="2573868" cy="2565402"/>
        </p:xfrm>
        <a:graphic>
          <a:graphicData uri="http://schemas.openxmlformats.org/drawingml/2006/table">
            <a:tbl>
              <a:tblPr firstRow="1" bandRow="1">
                <a:tableStyleId>{5940675A-B579-460E-94D1-54222C63F5DA}</a:tableStyleId>
              </a:tblPr>
              <a:tblGrid>
                <a:gridCol w="1286934"/>
                <a:gridCol w="1286934"/>
              </a:tblGrid>
              <a:tr h="427567">
                <a:tc>
                  <a:txBody>
                    <a:bodyPr/>
                    <a:lstStyle/>
                    <a:p>
                      <a:r>
                        <a:rPr lang="en-US" dirty="0" smtClean="0"/>
                        <a:t>X</a:t>
                      </a:r>
                      <a:endParaRPr lang="en-US" dirty="0"/>
                    </a:p>
                  </a:txBody>
                  <a:tcPr/>
                </a:tc>
                <a:tc>
                  <a:txBody>
                    <a:bodyPr/>
                    <a:lstStyle/>
                    <a:p>
                      <a:r>
                        <a:rPr lang="en-US" dirty="0" smtClean="0"/>
                        <a:t>Y</a:t>
                      </a:r>
                      <a:endParaRPr lang="en-US" dirty="0"/>
                    </a:p>
                  </a:txBody>
                  <a:tcPr/>
                </a:tc>
              </a:tr>
              <a:tr h="427567">
                <a:tc>
                  <a:txBody>
                    <a:bodyPr/>
                    <a:lstStyle/>
                    <a:p>
                      <a:r>
                        <a:rPr lang="en-US" dirty="0" smtClean="0"/>
                        <a:t>0</a:t>
                      </a:r>
                      <a:endParaRPr lang="en-US" dirty="0"/>
                    </a:p>
                  </a:txBody>
                  <a:tcPr/>
                </a:tc>
                <a:tc>
                  <a:txBody>
                    <a:bodyPr/>
                    <a:lstStyle/>
                    <a:p>
                      <a:r>
                        <a:rPr lang="en-US" dirty="0" smtClean="0"/>
                        <a:t>1</a:t>
                      </a:r>
                      <a:endParaRPr lang="en-US" dirty="0"/>
                    </a:p>
                  </a:txBody>
                  <a:tcPr/>
                </a:tc>
              </a:tr>
              <a:tr h="427567">
                <a:tc>
                  <a:txBody>
                    <a:bodyPr/>
                    <a:lstStyle/>
                    <a:p>
                      <a:r>
                        <a:rPr lang="en-US" dirty="0" smtClean="0"/>
                        <a:t>1</a:t>
                      </a:r>
                      <a:endParaRPr lang="en-US" dirty="0"/>
                    </a:p>
                  </a:txBody>
                  <a:tcPr/>
                </a:tc>
                <a:tc>
                  <a:txBody>
                    <a:bodyPr/>
                    <a:lstStyle/>
                    <a:p>
                      <a:r>
                        <a:rPr lang="en-US" dirty="0" smtClean="0"/>
                        <a:t>1</a:t>
                      </a:r>
                      <a:endParaRPr lang="en-US" dirty="0"/>
                    </a:p>
                  </a:txBody>
                  <a:tcPr/>
                </a:tc>
              </a:tr>
              <a:tr h="427567">
                <a:tc>
                  <a:txBody>
                    <a:bodyPr/>
                    <a:lstStyle/>
                    <a:p>
                      <a:r>
                        <a:rPr lang="en-US" dirty="0" smtClean="0"/>
                        <a:t>3</a:t>
                      </a:r>
                      <a:endParaRPr lang="en-US" dirty="0"/>
                    </a:p>
                  </a:txBody>
                  <a:tcPr/>
                </a:tc>
                <a:tc>
                  <a:txBody>
                    <a:bodyPr/>
                    <a:lstStyle/>
                    <a:p>
                      <a:r>
                        <a:rPr lang="en-US" dirty="0" smtClean="0"/>
                        <a:t>3</a:t>
                      </a:r>
                      <a:endParaRPr lang="en-US" dirty="0"/>
                    </a:p>
                  </a:txBody>
                  <a:tcPr/>
                </a:tc>
              </a:tr>
              <a:tr h="427567">
                <a:tc>
                  <a:txBody>
                    <a:bodyPr/>
                    <a:lstStyle/>
                    <a:p>
                      <a:r>
                        <a:rPr lang="en-US" dirty="0" smtClean="0"/>
                        <a:t>4</a:t>
                      </a:r>
                      <a:endParaRPr lang="en-US" dirty="0"/>
                    </a:p>
                  </a:txBody>
                  <a:tcPr/>
                </a:tc>
                <a:tc>
                  <a:txBody>
                    <a:bodyPr/>
                    <a:lstStyle/>
                    <a:p>
                      <a:r>
                        <a:rPr lang="en-US" dirty="0" smtClean="0"/>
                        <a:t>5</a:t>
                      </a:r>
                      <a:endParaRPr lang="en-US" dirty="0"/>
                    </a:p>
                  </a:txBody>
                  <a:tcPr/>
                </a:tc>
              </a:tr>
              <a:tr h="427567">
                <a:tc>
                  <a:txBody>
                    <a:bodyPr/>
                    <a:lstStyle/>
                    <a:p>
                      <a:r>
                        <a:rPr lang="en-US" dirty="0" smtClean="0"/>
                        <a:t>5</a:t>
                      </a:r>
                      <a:endParaRPr lang="en-US" dirty="0"/>
                    </a:p>
                  </a:txBody>
                  <a:tcPr/>
                </a:tc>
                <a:tc>
                  <a:txBody>
                    <a:bodyPr/>
                    <a:lstStyle/>
                    <a:p>
                      <a:r>
                        <a:rPr lang="en-US" dirty="0" smtClean="0"/>
                        <a:t>5</a:t>
                      </a:r>
                      <a:endParaRPr lang="en-US" dirty="0"/>
                    </a:p>
                  </a:txBody>
                  <a:tcPr/>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20616893"/>
              </p:ext>
            </p:extLst>
          </p:nvPr>
        </p:nvGraphicFramePr>
        <p:xfrm>
          <a:off x="1981200" y="5420370"/>
          <a:ext cx="6705600" cy="1087671"/>
        </p:xfrm>
        <a:graphic>
          <a:graphicData uri="http://schemas.openxmlformats.org/presentationml/2006/ole">
            <mc:AlternateContent xmlns:mc="http://schemas.openxmlformats.org/markup-compatibility/2006">
              <mc:Choice xmlns:v="urn:schemas-microsoft-com:vml" Requires="v">
                <p:oleObj spid="_x0000_s308235" name="Equation" r:id="rId4" imgW="2425700" imgH="393700" progId="Equation.3">
                  <p:embed/>
                </p:oleObj>
              </mc:Choice>
              <mc:Fallback>
                <p:oleObj name="Equation" r:id="rId4" imgW="2425700" imgH="393700" progId="Equation.3">
                  <p:embed/>
                  <p:pic>
                    <p:nvPicPr>
                      <p:cNvPr id="0" name=""/>
                      <p:cNvPicPr/>
                      <p:nvPr/>
                    </p:nvPicPr>
                    <p:blipFill>
                      <a:blip r:embed="rId5"/>
                      <a:stretch>
                        <a:fillRect/>
                      </a:stretch>
                    </p:blipFill>
                    <p:spPr>
                      <a:xfrm>
                        <a:off x="1981200" y="5420370"/>
                        <a:ext cx="6705600" cy="108767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71917434"/>
              </p:ext>
            </p:extLst>
          </p:nvPr>
        </p:nvGraphicFramePr>
        <p:xfrm>
          <a:off x="4130675" y="2565397"/>
          <a:ext cx="4014046" cy="1009823"/>
        </p:xfrm>
        <a:graphic>
          <a:graphicData uri="http://schemas.openxmlformats.org/presentationml/2006/ole">
            <mc:AlternateContent xmlns:mc="http://schemas.openxmlformats.org/markup-compatibility/2006">
              <mc:Choice xmlns:v="urn:schemas-microsoft-com:vml" Requires="v">
                <p:oleObj spid="_x0000_s308236" name="Equation" r:id="rId6" imgW="2019300" imgH="508000" progId="Equation.3">
                  <p:embed/>
                </p:oleObj>
              </mc:Choice>
              <mc:Fallback>
                <p:oleObj name="Equation" r:id="rId6" imgW="2019300" imgH="508000" progId="Equation.3">
                  <p:embed/>
                  <p:pic>
                    <p:nvPicPr>
                      <p:cNvPr id="0" name=""/>
                      <p:cNvPicPr/>
                      <p:nvPr/>
                    </p:nvPicPr>
                    <p:blipFill>
                      <a:blip r:embed="rId7"/>
                      <a:stretch>
                        <a:fillRect/>
                      </a:stretch>
                    </p:blipFill>
                    <p:spPr>
                      <a:xfrm>
                        <a:off x="4130675" y="2565397"/>
                        <a:ext cx="4014046" cy="1009823"/>
                      </a:xfrm>
                      <a:prstGeom prst="rect">
                        <a:avLst/>
                      </a:prstGeom>
                    </p:spPr>
                  </p:pic>
                </p:oleObj>
              </mc:Fallback>
            </mc:AlternateContent>
          </a:graphicData>
        </a:graphic>
      </p:graphicFrame>
    </p:spTree>
    <p:extLst>
      <p:ext uri="{BB962C8B-B14F-4D97-AF65-F5344CB8AC3E}">
        <p14:creationId xmlns:p14="http://schemas.microsoft.com/office/powerpoint/2010/main" val="97861164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t="-8186" b="-8186"/>
          <a:stretch>
            <a:fillRect/>
          </a:stretch>
        </p:blipFill>
        <p:spPr/>
      </p:pic>
      <p:pic>
        <p:nvPicPr>
          <p:cNvPr id="6" name="Picture 5"/>
          <p:cNvPicPr>
            <a:picLocks noChangeAspect="1"/>
          </p:cNvPicPr>
          <p:nvPr/>
        </p:nvPicPr>
        <p:blipFill>
          <a:blip r:embed="rId4"/>
          <a:stretch>
            <a:fillRect/>
          </a:stretch>
        </p:blipFill>
        <p:spPr>
          <a:xfrm>
            <a:off x="76200" y="1460500"/>
            <a:ext cx="8978900" cy="3924300"/>
          </a:xfrm>
          <a:prstGeom prst="rect">
            <a:avLst/>
          </a:prstGeom>
        </p:spPr>
      </p:pic>
      <p:pic>
        <p:nvPicPr>
          <p:cNvPr id="7" name="Picture 6"/>
          <p:cNvPicPr>
            <a:picLocks noChangeAspect="1"/>
          </p:cNvPicPr>
          <p:nvPr/>
        </p:nvPicPr>
        <p:blipFill>
          <a:blip r:embed="rId5"/>
          <a:stretch>
            <a:fillRect/>
          </a:stretch>
        </p:blipFill>
        <p:spPr>
          <a:xfrm>
            <a:off x="25400" y="1473200"/>
            <a:ext cx="9080500" cy="3898900"/>
          </a:xfrm>
          <a:prstGeom prst="rect">
            <a:avLst/>
          </a:prstGeom>
        </p:spPr>
      </p:pic>
      <p:sp>
        <p:nvSpPr>
          <p:cNvPr id="8" name="TextBox 7"/>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2667542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pic>
        <p:nvPicPr>
          <p:cNvPr id="6" name="Picture 5"/>
          <p:cNvPicPr>
            <a:picLocks noChangeAspect="1"/>
          </p:cNvPicPr>
          <p:nvPr/>
        </p:nvPicPr>
        <p:blipFill>
          <a:blip r:embed="rId4"/>
          <a:stretch>
            <a:fillRect/>
          </a:stretch>
        </p:blipFill>
        <p:spPr>
          <a:xfrm>
            <a:off x="1824961" y="3429000"/>
            <a:ext cx="5626100" cy="2616200"/>
          </a:xfrm>
          <a:prstGeom prst="rect">
            <a:avLst/>
          </a:prstGeom>
        </p:spPr>
      </p:pic>
      <p:sp>
        <p:nvSpPr>
          <p:cNvPr id="7" name="TextBox 6"/>
          <p:cNvSpPr txBox="1"/>
          <p:nvPr/>
        </p:nvSpPr>
        <p:spPr>
          <a:xfrm>
            <a:off x="1350560" y="2983052"/>
            <a:ext cx="2304061" cy="492443"/>
          </a:xfrm>
          <a:prstGeom prst="rect">
            <a:avLst/>
          </a:prstGeom>
          <a:noFill/>
        </p:spPr>
        <p:txBody>
          <a:bodyPr wrap="none" rtlCol="0">
            <a:spAutoFit/>
          </a:bodyPr>
          <a:lstStyle/>
          <a:p>
            <a:r>
              <a:rPr lang="en-US" sz="2600" dirty="0" smtClean="0">
                <a:solidFill>
                  <a:srgbClr val="FF0000"/>
                </a:solidFill>
              </a:rPr>
              <a:t>Correlation = 0!</a:t>
            </a:r>
            <a:endParaRPr lang="en-US" sz="2600" dirty="0">
              <a:solidFill>
                <a:srgbClr val="FF0000"/>
              </a:solidFill>
            </a:endParaRPr>
          </a:p>
        </p:txBody>
      </p:sp>
      <p:sp>
        <p:nvSpPr>
          <p:cNvPr id="8" name="Rectangle 7"/>
          <p:cNvSpPr/>
          <p:nvPr/>
        </p:nvSpPr>
        <p:spPr>
          <a:xfrm>
            <a:off x="1511519" y="5964576"/>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3760814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P value</a:t>
            </a:r>
            <a:r>
              <a:rPr lang="en-US" dirty="0"/>
              <a:t> </a:t>
            </a:r>
            <a:endParaRPr lang="en-US" dirty="0" smtClean="0"/>
          </a:p>
          <a:p>
            <a:pPr marL="0" lvl="1" indent="0">
              <a:buClr>
                <a:schemeClr val="accent3"/>
              </a:buClr>
              <a:buSzTx/>
              <a:buNone/>
            </a:pPr>
            <a:r>
              <a:rPr lang="en-US" dirty="0" smtClean="0"/>
              <a:t>Correlation</a:t>
            </a:r>
          </a:p>
          <a:p>
            <a:pPr lvl="1"/>
            <a:r>
              <a:rPr lang="en-US" dirty="0"/>
              <a:t>Measures 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lvl="1"/>
            <a:r>
              <a:rPr lang="en-US" dirty="0" smtClean="0"/>
              <a:t>Limited in its applicability to normal, linearly related data with consistent scatter and no outliers</a:t>
            </a:r>
          </a:p>
          <a:p>
            <a:pPr lvl="1"/>
            <a:r>
              <a:rPr lang="en-US" dirty="0" smtClean="0"/>
              <a:t>Often mistaken for causation</a:t>
            </a:r>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147</a:t>
            </a:fld>
            <a:endParaRPr lang="en-US" dirty="0"/>
          </a:p>
        </p:txBody>
      </p:sp>
    </p:spTree>
    <p:extLst>
      <p:ext uri="{BB962C8B-B14F-4D97-AF65-F5344CB8AC3E}">
        <p14:creationId xmlns:p14="http://schemas.microsoft.com/office/powerpoint/2010/main" val="48398980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Correlation is not Causation</a:t>
            </a:r>
            <a:endParaRPr lang="en-US" dirty="0"/>
          </a:p>
        </p:txBody>
      </p:sp>
      <p:sp>
        <p:nvSpPr>
          <p:cNvPr id="51203" name="Rectangle 3"/>
          <p:cNvSpPr>
            <a:spLocks noGrp="1" noChangeArrowheads="1"/>
          </p:cNvSpPr>
          <p:nvPr>
            <p:ph type="body" idx="1"/>
          </p:nvPr>
        </p:nvSpPr>
        <p:spPr/>
        <p:txBody>
          <a:bodyPr/>
          <a:lstStyle/>
          <a:p>
            <a:pPr marL="0" indent="0">
              <a:buNone/>
            </a:pPr>
            <a:r>
              <a:rPr lang="en-US" dirty="0" smtClean="0"/>
              <a:t>There is a 0.91 correlation between ice cream consumption and drowning deaths.</a:t>
            </a:r>
          </a:p>
          <a:p>
            <a:pPr lvl="2"/>
            <a:r>
              <a:rPr lang="en-US" dirty="0" smtClean="0"/>
              <a:t>Does eating ice cream cause drowning?  </a:t>
            </a:r>
          </a:p>
          <a:p>
            <a:pPr lvl="2"/>
            <a:r>
              <a:rPr lang="en-US" dirty="0" smtClean="0"/>
              <a:t>Does grief cause us to eat more ice cream?</a:t>
            </a:r>
          </a:p>
        </p:txBody>
      </p:sp>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832265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Correlation is not Causation</a:t>
            </a:r>
            <a:endParaRPr lang="en-US" dirty="0"/>
          </a:p>
        </p:txBody>
      </p:sp>
      <p:sp>
        <p:nvSpPr>
          <p:cNvPr id="51203" name="Rectangle 3"/>
          <p:cNvSpPr>
            <a:spLocks noGrp="1" noChangeArrowheads="1"/>
          </p:cNvSpPr>
          <p:nvPr>
            <p:ph type="body" idx="1"/>
          </p:nvPr>
        </p:nvSpPr>
        <p:spPr/>
        <p:txBody>
          <a:bodyPr/>
          <a:lstStyle/>
          <a:p>
            <a:pPr marL="0" indent="0">
              <a:buNone/>
            </a:pPr>
            <a:r>
              <a:rPr lang="en-US" dirty="0" err="1" smtClean="0"/>
              <a:t>Armspan</a:t>
            </a:r>
            <a:r>
              <a:rPr lang="en-US" dirty="0" smtClean="0"/>
              <a:t> and height are strongly correlated. </a:t>
            </a:r>
          </a:p>
        </p:txBody>
      </p:sp>
      <p:pic>
        <p:nvPicPr>
          <p:cNvPr id="6" name="Picture 5" descr="stats --height and armsp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943" y="2277429"/>
            <a:ext cx="6224809"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49332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a:t>
            </a:r>
            <a:r>
              <a:rPr lang="en-US" dirty="0" err="1" smtClean="0"/>
              <a:t>Nuzzo</a:t>
            </a:r>
            <a:r>
              <a:rPr lang="en-US" dirty="0" smtClean="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2661787026"/>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P value</a:t>
            </a:r>
            <a:r>
              <a:rPr lang="en-US" dirty="0"/>
              <a:t> </a:t>
            </a:r>
            <a:endParaRPr lang="en-US" dirty="0" smtClean="0"/>
          </a:p>
          <a:p>
            <a:pPr marL="0" lvl="1" indent="0">
              <a:buClr>
                <a:schemeClr val="accent3"/>
              </a:buClr>
              <a:buSzTx/>
              <a:buNone/>
            </a:pPr>
            <a:r>
              <a:rPr lang="en-US" dirty="0" smtClean="0"/>
              <a:t>Correlation</a:t>
            </a:r>
          </a:p>
          <a:p>
            <a:pPr lvl="1"/>
            <a:r>
              <a:rPr lang="en-US" dirty="0"/>
              <a:t>Measures 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lvl="1"/>
            <a:r>
              <a:rPr lang="en-US" dirty="0" smtClean="0"/>
              <a:t>Limited in its applicability to normal, linearly related data with consistent scatter and no outliers</a:t>
            </a:r>
          </a:p>
          <a:p>
            <a:pPr lvl="1"/>
            <a:r>
              <a:rPr lang="en-US" dirty="0" smtClean="0"/>
              <a:t>Often mistaken for causation</a:t>
            </a:r>
          </a:p>
          <a:p>
            <a:pPr lvl="1"/>
            <a:r>
              <a:rPr lang="en-US" dirty="0" smtClean="0"/>
              <a:t>Range restriction &amp; other manipulations can affect or even reverse outcomes (Simpson’s paradox)</a:t>
            </a:r>
          </a:p>
          <a:p>
            <a:pPr lvl="1"/>
            <a:endParaRPr lang="en-US" dirty="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150</a:t>
            </a:fld>
            <a:endParaRPr lang="en-US" dirty="0"/>
          </a:p>
        </p:txBody>
      </p:sp>
    </p:spTree>
    <p:extLst>
      <p:ext uri="{BB962C8B-B14F-4D97-AF65-F5344CB8AC3E}">
        <p14:creationId xmlns:p14="http://schemas.microsoft.com/office/powerpoint/2010/main" val="164102481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without causation (1)</a:t>
            </a:r>
            <a:endParaRPr lang="en-US" dirty="0"/>
          </a:p>
        </p:txBody>
      </p:sp>
      <p:pic>
        <p:nvPicPr>
          <p:cNvPr id="4" name="Content Placeholder 3"/>
          <p:cNvPicPr>
            <a:picLocks noGrp="1" noChangeAspect="1"/>
          </p:cNvPicPr>
          <p:nvPr>
            <p:ph idx="1"/>
          </p:nvPr>
        </p:nvPicPr>
        <p:blipFill>
          <a:blip r:embed="rId3"/>
          <a:srcRect l="-15118" r="-15118"/>
          <a:stretch>
            <a:fillRect/>
          </a:stretch>
        </p:blipFill>
        <p:spPr/>
      </p:pic>
      <p:sp>
        <p:nvSpPr>
          <p:cNvPr id="3" name="TextBox 2"/>
          <p:cNvSpPr txBox="1"/>
          <p:nvPr/>
        </p:nvSpPr>
        <p:spPr>
          <a:xfrm>
            <a:off x="3209118" y="6301942"/>
            <a:ext cx="3004812" cy="369332"/>
          </a:xfrm>
          <a:prstGeom prst="rect">
            <a:avLst/>
          </a:prstGeom>
          <a:noFill/>
        </p:spPr>
        <p:txBody>
          <a:bodyPr wrap="none" rtlCol="0">
            <a:spAutoFit/>
          </a:bodyPr>
          <a:lstStyle/>
          <a:p>
            <a:r>
              <a:rPr lang="en-US" dirty="0"/>
              <a:t>http://</a:t>
            </a:r>
            <a:r>
              <a:rPr lang="en-US" dirty="0" err="1"/>
              <a:t>bama.ua.edu</a:t>
            </a:r>
            <a:r>
              <a:rPr lang="en-US" dirty="0"/>
              <a:t>/~</a:t>
            </a:r>
            <a:r>
              <a:rPr lang="en-US" dirty="0" err="1"/>
              <a:t>sprentic</a:t>
            </a:r>
            <a:endParaRPr lang="en-US" dirty="0"/>
          </a:p>
        </p:txBody>
      </p:sp>
    </p:spTree>
    <p:extLst>
      <p:ext uri="{BB962C8B-B14F-4D97-AF65-F5344CB8AC3E}">
        <p14:creationId xmlns:p14="http://schemas.microsoft.com/office/powerpoint/2010/main" val="275107148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 some causation</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srcRect l="-27065" r="-27065"/>
          <a:stretch>
            <a:fillRect/>
          </a:stretch>
        </p:blipFill>
        <p:spPr>
          <a:xfrm>
            <a:off x="549563" y="2775521"/>
            <a:ext cx="4547391" cy="2500890"/>
          </a:xfrm>
          <a:prstGeom prst="rect">
            <a:avLst/>
          </a:prstGeom>
        </p:spPr>
      </p:pic>
      <p:pic>
        <p:nvPicPr>
          <p:cNvPr id="5" name="Picture 4"/>
          <p:cNvPicPr>
            <a:picLocks noChangeAspect="1"/>
          </p:cNvPicPr>
          <p:nvPr/>
        </p:nvPicPr>
        <p:blipFill>
          <a:blip r:embed="rId4"/>
          <a:stretch>
            <a:fillRect/>
          </a:stretch>
        </p:blipFill>
        <p:spPr>
          <a:xfrm>
            <a:off x="5905500" y="2755966"/>
            <a:ext cx="2159000" cy="2540000"/>
          </a:xfrm>
          <a:prstGeom prst="rect">
            <a:avLst/>
          </a:prstGeom>
        </p:spPr>
      </p:pic>
    </p:spTree>
    <p:extLst>
      <p:ext uri="{BB962C8B-B14F-4D97-AF65-F5344CB8AC3E}">
        <p14:creationId xmlns:p14="http://schemas.microsoft.com/office/powerpoint/2010/main" val="46398242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Some reasons X and Y may be correlated</a:t>
            </a:r>
            <a:endParaRPr lang="en-US" dirty="0"/>
          </a:p>
        </p:txBody>
      </p:sp>
      <p:sp>
        <p:nvSpPr>
          <p:cNvPr id="3" name="Content Placeholder 2"/>
          <p:cNvSpPr>
            <a:spLocks noGrp="1"/>
          </p:cNvSpPr>
          <p:nvPr>
            <p:ph idx="1"/>
          </p:nvPr>
        </p:nvSpPr>
        <p:spPr/>
        <p:txBody>
          <a:bodyPr/>
          <a:lstStyle/>
          <a:p>
            <a:r>
              <a:rPr lang="en-US" dirty="0" smtClean="0"/>
              <a:t>X causes Y</a:t>
            </a:r>
          </a:p>
          <a:p>
            <a:r>
              <a:rPr lang="en-US" dirty="0" smtClean="0"/>
              <a:t>Y causes X</a:t>
            </a:r>
          </a:p>
          <a:p>
            <a:r>
              <a:rPr lang="en-US" dirty="0" smtClean="0"/>
              <a:t>Z causes both X and Y</a:t>
            </a:r>
          </a:p>
          <a:p>
            <a:r>
              <a:rPr lang="en-US" dirty="0" smtClean="0"/>
              <a:t>Time series </a:t>
            </a:r>
            <a:r>
              <a:rPr lang="en-US" dirty="0" err="1" smtClean="0"/>
              <a:t>nonstationary</a:t>
            </a:r>
            <a:endParaRPr lang="en-US" dirty="0" smtClean="0"/>
          </a:p>
        </p:txBody>
      </p:sp>
    </p:spTree>
    <p:extLst>
      <p:ext uri="{BB962C8B-B14F-4D97-AF65-F5344CB8AC3E}">
        <p14:creationId xmlns:p14="http://schemas.microsoft.com/office/powerpoint/2010/main" val="341773131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5856669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4" name="Content Placeholder 3"/>
          <p:cNvPicPr>
            <a:picLocks noGrp="1" noChangeAspect="1"/>
          </p:cNvPicPr>
          <p:nvPr>
            <p:ph idx="1"/>
          </p:nvPr>
        </p:nvPicPr>
        <p:blipFill>
          <a:blip r:embed="rId3"/>
          <a:srcRect l="-15141" r="-15141"/>
          <a:stretch>
            <a:fillRect/>
          </a:stretch>
        </p:blipFill>
        <p:spPr/>
      </p:pic>
      <p:sp>
        <p:nvSpPr>
          <p:cNvPr id="5" name="TextBox 4"/>
          <p:cNvSpPr txBox="1"/>
          <p:nvPr/>
        </p:nvSpPr>
        <p:spPr>
          <a:xfrm>
            <a:off x="786147" y="6365959"/>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308005152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25700" y="1752600"/>
            <a:ext cx="6489700" cy="1371600"/>
          </a:xfrm>
          <a:prstGeom prst="rect">
            <a:avLst/>
          </a:prstGeom>
        </p:spPr>
        <p:txBody>
          <a:bodyPr/>
          <a:lstStyle/>
          <a:p>
            <a:pPr>
              <a:defRPr/>
            </a:pPr>
            <a:r>
              <a:rPr lang="en-US" sz="2800" dirty="0" smtClean="0">
                <a:solidFill>
                  <a:srgbClr val="000000"/>
                </a:solidFill>
                <a:latin typeface="+mn-lt"/>
                <a:ea typeface="+mn-ea"/>
              </a:rPr>
              <a:t>Boys </a:t>
            </a:r>
            <a:r>
              <a:rPr lang="en-US" sz="2800" dirty="0">
                <a:solidFill>
                  <a:srgbClr val="000000"/>
                </a:solidFill>
                <a:latin typeface="+mn-lt"/>
                <a:ea typeface="+mn-ea"/>
              </a:rPr>
              <a:t>and girls who performed in the top 2% to 3% on </a:t>
            </a:r>
            <a:r>
              <a:rPr lang="en-US" sz="2800" dirty="0" smtClean="0">
                <a:solidFill>
                  <a:srgbClr val="000000"/>
                </a:solidFill>
                <a:latin typeface="+mn-lt"/>
                <a:ea typeface="+mn-ea"/>
              </a:rPr>
              <a:t>standardized</a:t>
            </a:r>
            <a:endParaRPr lang="en-US" sz="2800" dirty="0">
              <a:solidFill>
                <a:srgbClr val="000000"/>
              </a:solidFill>
              <a:latin typeface="+mn-lt"/>
              <a:ea typeface="+mn-ea"/>
            </a:endParaRPr>
          </a:p>
        </p:txBody>
      </p:sp>
      <p:pic>
        <p:nvPicPr>
          <p:cNvPr id="54276" name="Picture 6" descr="Fig 15-6.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0"/>
            <a:ext cx="5548024"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Restricted Range: Sampling Bias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413336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371600" y="1358900"/>
            <a:ext cx="7327900" cy="1371600"/>
          </a:xfrm>
          <a:prstGeom prst="rect">
            <a:avLst/>
          </a:prstGeom>
        </p:spPr>
        <p:txBody>
          <a:bodyPr/>
          <a:lstStyle/>
          <a:p>
            <a:pPr>
              <a:defRPr/>
            </a:pPr>
            <a:r>
              <a:rPr lang="en-US" sz="2800" dirty="0" smtClean="0">
                <a:solidFill>
                  <a:srgbClr val="000000"/>
                </a:solidFill>
                <a:latin typeface="+mn-lt"/>
                <a:ea typeface="+mn-ea"/>
              </a:rPr>
              <a:t>Only students </a:t>
            </a:r>
            <a:r>
              <a:rPr lang="en-US" sz="2800" dirty="0">
                <a:solidFill>
                  <a:srgbClr val="000000"/>
                </a:solidFill>
                <a:latin typeface="+mn-lt"/>
                <a:ea typeface="+mn-ea"/>
              </a:rPr>
              <a:t>between the ages of 22 and </a:t>
            </a:r>
            <a:r>
              <a:rPr lang="en-US" sz="2800" dirty="0" smtClean="0">
                <a:solidFill>
                  <a:srgbClr val="000000"/>
                </a:solidFill>
                <a:latin typeface="+mn-lt"/>
                <a:ea typeface="+mn-ea"/>
              </a:rPr>
              <a:t>25: </a:t>
            </a:r>
            <a:br>
              <a:rPr lang="en-US" sz="2800" dirty="0" smtClean="0">
                <a:solidFill>
                  <a:srgbClr val="000000"/>
                </a:solidFill>
                <a:latin typeface="+mn-lt"/>
                <a:ea typeface="+mn-ea"/>
              </a:rPr>
            </a:br>
            <a:r>
              <a:rPr lang="en-US" sz="2800" dirty="0" smtClean="0">
                <a:solidFill>
                  <a:srgbClr val="000000"/>
                </a:solidFill>
                <a:latin typeface="+mn-lt"/>
                <a:ea typeface="+mn-ea"/>
              </a:rPr>
              <a:t>r= </a:t>
            </a:r>
            <a:r>
              <a:rPr lang="en-US" sz="2800" dirty="0">
                <a:solidFill>
                  <a:srgbClr val="000000"/>
                </a:solidFill>
                <a:latin typeface="+mn-lt"/>
                <a:ea typeface="+mn-ea"/>
              </a:rPr>
              <a:t>0.05.</a:t>
            </a:r>
            <a:r>
              <a:rPr lang="en-US" sz="2800" dirty="0">
                <a:solidFill>
                  <a:srgbClr val="000000"/>
                </a:solidFill>
                <a:ea typeface="+mn-ea"/>
              </a:rPr>
              <a:t> </a:t>
            </a:r>
          </a:p>
        </p:txBody>
      </p:sp>
      <p:pic>
        <p:nvPicPr>
          <p:cNvPr id="55299" name="Picture 2" descr="Fig 15-7.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55900"/>
            <a:ext cx="6013816"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Further Restrictions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103529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16" name="Picture 15"/>
          <p:cNvPicPr>
            <a:picLocks noChangeAspect="1"/>
          </p:cNvPicPr>
          <p:nvPr/>
        </p:nvPicPr>
        <p:blipFill>
          <a:blip r:embed="rId3"/>
          <a:stretch>
            <a:fillRect/>
          </a:stretch>
        </p:blipFill>
        <p:spPr>
          <a:xfrm>
            <a:off x="2628900" y="1752600"/>
            <a:ext cx="3873500" cy="3340100"/>
          </a:xfrm>
          <a:prstGeom prst="rect">
            <a:avLst/>
          </a:prstGeom>
        </p:spPr>
      </p:pic>
      <p:sp>
        <p:nvSpPr>
          <p:cNvPr id="4" name="TextBox 3"/>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25493153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0376393"/>
              </p:ext>
            </p:extLst>
          </p:nvPr>
        </p:nvGraphicFramePr>
        <p:xfrm>
          <a:off x="2678545" y="2662383"/>
          <a:ext cx="3755241" cy="1844040"/>
        </p:xfrm>
        <a:graphic>
          <a:graphicData uri="http://schemas.openxmlformats.org/drawingml/2006/table">
            <a:tbl>
              <a:tblPr firstRow="1">
                <a:tableStyleId>{9D7B26C5-4107-4FEC-AEDC-1716B250A1EF}</a:tableStyleId>
              </a:tblPr>
              <a:tblGrid>
                <a:gridCol w="1251747"/>
                <a:gridCol w="1251747"/>
                <a:gridCol w="1251747"/>
              </a:tblGrid>
              <a:tr h="3200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txBody>
                  <a:tcPr/>
                </a:tc>
                <a:tc gridSpan="2">
                  <a:txBody>
                    <a:bodyPr/>
                    <a:lstStyle/>
                    <a:p>
                      <a:endParaRPr lang="en-US" dirty="0"/>
                    </a:p>
                  </a:txBody>
                  <a:tcPr/>
                </a:tc>
                <a:tc hMerge="1">
                  <a:txBody>
                    <a:bodyPr/>
                    <a:lstStyle/>
                    <a:p>
                      <a:endParaRPr lang="en-US" dirty="0"/>
                    </a:p>
                  </a:txBody>
                  <a:tcPr/>
                </a:tc>
              </a:tr>
              <a:tr h="320040">
                <a:tc>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Tree>
    <p:extLst>
      <p:ext uri="{BB962C8B-B14F-4D97-AF65-F5344CB8AC3E}">
        <p14:creationId xmlns:p14="http://schemas.microsoft.com/office/powerpoint/2010/main" val="33000979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69681370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 (2)</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0307704"/>
              </p:ext>
            </p:extLst>
          </p:nvPr>
        </p:nvGraphicFramePr>
        <p:xfrm>
          <a:off x="457200" y="2246720"/>
          <a:ext cx="8229599" cy="1844040"/>
        </p:xfrm>
        <a:graphic>
          <a:graphicData uri="http://schemas.openxmlformats.org/drawingml/2006/table">
            <a:tbl>
              <a:tblPr firstRow="1">
                <a:tableStyleId>{9D7B26C5-4107-4FEC-AEDC-1716B250A1EF}</a:tableStyleId>
              </a:tblPr>
              <a:tblGrid>
                <a:gridCol w="1332345"/>
                <a:gridCol w="1018969"/>
                <a:gridCol w="1347850"/>
                <a:gridCol w="1003464"/>
                <a:gridCol w="1175657"/>
                <a:gridCol w="1175657"/>
                <a:gridCol w="1175657"/>
              </a:tblGrid>
              <a:tr h="3200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p>
                      <a:endParaRPr lang="en-US" dirty="0"/>
                    </a:p>
                  </a:txBody>
                  <a:tcPr/>
                </a:tc>
                <a:tc gridSpan="2">
                  <a:txBody>
                    <a:bodyPr/>
                    <a:lstStyle/>
                    <a:p>
                      <a:r>
                        <a:rPr lang="en-US" dirty="0" smtClean="0"/>
                        <a:t>Men</a:t>
                      </a:r>
                      <a:endParaRPr lang="en-US" dirty="0"/>
                    </a:p>
                  </a:txBody>
                  <a:tcPr/>
                </a:tc>
                <a:tc hMerge="1">
                  <a:txBody>
                    <a:bodyPr/>
                    <a:lstStyle/>
                    <a:p>
                      <a:endParaRPr lang="en-US" dirty="0"/>
                    </a:p>
                  </a:txBody>
                  <a:tcPr/>
                </a:tc>
                <a:tc gridSpan="2">
                  <a:txBody>
                    <a:bodyPr/>
                    <a:lstStyle/>
                    <a:p>
                      <a:r>
                        <a:rPr lang="en-US" dirty="0" smtClean="0"/>
                        <a:t>Women</a:t>
                      </a:r>
                      <a:endParaRPr lang="en-US" dirty="0"/>
                    </a:p>
                  </a:txBody>
                  <a:tcPr/>
                </a:tc>
                <a:tc hMerge="1">
                  <a:txBody>
                    <a:bodyPr/>
                    <a:lstStyle/>
                    <a:p>
                      <a:endParaRPr lang="en-US" dirty="0"/>
                    </a:p>
                  </a:txBody>
                  <a:tcPr/>
                </a:tc>
                <a:tc gridSpan="2">
                  <a:txBody>
                    <a:bodyPr/>
                    <a:lstStyle/>
                    <a:p>
                      <a:r>
                        <a:rPr lang="en-US" dirty="0" smtClean="0"/>
                        <a:t>Combined</a:t>
                      </a:r>
                      <a:endParaRPr lang="en-US" dirty="0"/>
                    </a:p>
                  </a:txBody>
                  <a:tcPr/>
                </a:tc>
                <a:tc hMerge="1">
                  <a:txBody>
                    <a:bodyPr/>
                    <a:lstStyle/>
                    <a:p>
                      <a:endParaRPr lang="en-US" dirty="0"/>
                    </a:p>
                  </a:txBody>
                  <a:tcPr/>
                </a:tc>
              </a:tr>
              <a:tr h="320040">
                <a:tc vMerge="1">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80</a:t>
                      </a:r>
                      <a:endParaRPr lang="en-US" dirty="0"/>
                    </a:p>
                  </a:txBody>
                  <a:tcPr/>
                </a:tc>
                <a:tc>
                  <a:txBody>
                    <a:bodyPr/>
                    <a:lstStyle/>
                    <a:p>
                      <a:r>
                        <a:rPr lang="en-US" dirty="0" smtClean="0"/>
                        <a:t>120 (</a:t>
                      </a:r>
                      <a:r>
                        <a:rPr lang="en-US" dirty="0" smtClean="0">
                          <a:solidFill>
                            <a:srgbClr val="008000"/>
                          </a:solidFill>
                        </a:rPr>
                        <a:t>60%</a:t>
                      </a:r>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95 (</a:t>
                      </a:r>
                      <a:r>
                        <a:rPr lang="en-US" dirty="0" smtClean="0">
                          <a:solidFill>
                            <a:srgbClr val="008000"/>
                          </a:solidFill>
                        </a:rPr>
                        <a:t>95%</a:t>
                      </a:r>
                      <a:r>
                        <a:rPr lang="en-US" dirty="0" smtClean="0"/>
                        <a:t>)</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20</a:t>
                      </a:r>
                      <a:endParaRPr lang="en-US" dirty="0"/>
                    </a:p>
                  </a:txBody>
                  <a:tcPr/>
                </a:tc>
                <a:tc>
                  <a:txBody>
                    <a:bodyPr/>
                    <a:lstStyle/>
                    <a:p>
                      <a:r>
                        <a:rPr lang="en-US" dirty="0" smtClean="0"/>
                        <a:t>20 (</a:t>
                      </a:r>
                      <a:r>
                        <a:rPr lang="en-US" dirty="0" smtClean="0">
                          <a:solidFill>
                            <a:srgbClr val="FF0000"/>
                          </a:solidFill>
                        </a:rPr>
                        <a:t>50%</a:t>
                      </a:r>
                      <a:r>
                        <a:rPr lang="en-US" dirty="0" smtClean="0"/>
                        <a:t>)</a:t>
                      </a:r>
                      <a:endParaRPr lang="en-US" dirty="0"/>
                    </a:p>
                  </a:txBody>
                  <a:tcPr/>
                </a:tc>
                <a:tc>
                  <a:txBody>
                    <a:bodyPr/>
                    <a:lstStyle/>
                    <a:p>
                      <a:r>
                        <a:rPr lang="en-US" dirty="0" smtClean="0"/>
                        <a:t>39</a:t>
                      </a:r>
                      <a:endParaRPr lang="en-US" dirty="0"/>
                    </a:p>
                  </a:txBody>
                  <a:tcPr/>
                </a:tc>
                <a:tc>
                  <a:txBody>
                    <a:bodyPr/>
                    <a:lstStyle/>
                    <a:p>
                      <a:r>
                        <a:rPr lang="en-US" dirty="0" smtClean="0"/>
                        <a:t>221 (</a:t>
                      </a:r>
                      <a:r>
                        <a:rPr lang="en-US" dirty="0" smtClean="0">
                          <a:solidFill>
                            <a:srgbClr val="FF0000"/>
                          </a:solidFill>
                        </a:rPr>
                        <a:t>85%</a:t>
                      </a:r>
                      <a:r>
                        <a:rPr lang="en-US" dirty="0" smtClean="0"/>
                        <a:t>)</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100</a:t>
                      </a:r>
                      <a:endParaRPr lang="en-US" dirty="0"/>
                    </a:p>
                  </a:txBody>
                  <a:tcPr/>
                </a:tc>
                <a:tc>
                  <a:txBody>
                    <a:bodyPr/>
                    <a:lstStyle/>
                    <a:p>
                      <a:r>
                        <a:rPr lang="en-US" dirty="0" smtClean="0"/>
                        <a:t>140</a:t>
                      </a:r>
                      <a:endParaRPr lang="en-US" dirty="0"/>
                    </a:p>
                  </a:txBody>
                  <a:tcPr/>
                </a:tc>
                <a:tc>
                  <a:txBody>
                    <a:bodyPr/>
                    <a:lstStyle/>
                    <a:p>
                      <a:r>
                        <a:rPr lang="en-US" dirty="0" smtClean="0"/>
                        <a:t>44</a:t>
                      </a:r>
                      <a:endParaRPr lang="en-US" dirty="0"/>
                    </a:p>
                  </a:txBody>
                  <a:tcPr/>
                </a:tc>
                <a:tc>
                  <a:txBody>
                    <a:bodyPr/>
                    <a:lstStyle/>
                    <a:p>
                      <a:r>
                        <a:rPr lang="en-US" dirty="0" smtClean="0"/>
                        <a:t>316</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
        <p:nvSpPr>
          <p:cNvPr id="7" name="TextBox 6"/>
          <p:cNvSpPr txBox="1"/>
          <p:nvPr/>
        </p:nvSpPr>
        <p:spPr>
          <a:xfrm>
            <a:off x="1293091" y="5772727"/>
            <a:ext cx="6881091" cy="738664"/>
          </a:xfrm>
          <a:prstGeom prst="rect">
            <a:avLst/>
          </a:prstGeom>
          <a:noFill/>
        </p:spPr>
        <p:txBody>
          <a:bodyPr wrap="square" rtlCol="0">
            <a:spAutoFit/>
          </a:bodyPr>
          <a:lstStyle/>
          <a:p>
            <a:r>
              <a:rPr lang="en-US" sz="1400" dirty="0" smtClean="0"/>
              <a:t>Baker </a:t>
            </a:r>
            <a:r>
              <a:rPr lang="en-US" sz="1400" dirty="0"/>
              <a:t>SG, Kramer BS (2001) Good for women, good for men, bad for people: Simpson's paradox and the importance of sex-specific analysis in observational studies. Journal of women's health &amp; gender-based medicine 10: 867-872</a:t>
            </a:r>
          </a:p>
        </p:txBody>
      </p:sp>
    </p:spTree>
    <p:extLst>
      <p:ext uri="{BB962C8B-B14F-4D97-AF65-F5344CB8AC3E}">
        <p14:creationId xmlns:p14="http://schemas.microsoft.com/office/powerpoint/2010/main" val="312670695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P value</a:t>
            </a:r>
            <a:r>
              <a:rPr lang="en-US" dirty="0"/>
              <a:t> </a:t>
            </a:r>
            <a:endParaRPr lang="en-US" dirty="0" smtClean="0"/>
          </a:p>
          <a:p>
            <a:pPr marL="0" lvl="1" indent="0">
              <a:buClr>
                <a:schemeClr val="accent3"/>
              </a:buClr>
              <a:buSzTx/>
              <a:buNone/>
            </a:pPr>
            <a:r>
              <a:rPr lang="en-US" dirty="0" smtClean="0"/>
              <a:t>Correlation</a:t>
            </a:r>
          </a:p>
          <a:p>
            <a:pPr lvl="1"/>
            <a:r>
              <a:rPr lang="en-US" dirty="0"/>
              <a:t>Measures 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lvl="1"/>
            <a:r>
              <a:rPr lang="en-US" dirty="0" smtClean="0"/>
              <a:t>Limited in its applicability to normal, linearly related data with consistent scatter and no outliers</a:t>
            </a:r>
          </a:p>
          <a:p>
            <a:pPr lvl="1"/>
            <a:r>
              <a:rPr lang="en-US" dirty="0" smtClean="0"/>
              <a:t>Often mistaken for causation</a:t>
            </a:r>
          </a:p>
          <a:p>
            <a:pPr lvl="1"/>
            <a:r>
              <a:rPr lang="en-US" dirty="0" smtClean="0"/>
              <a:t>Range restriction &amp; other manipulations can affect or even reverse outcomes (Simpson’s paradox)</a:t>
            </a:r>
          </a:p>
          <a:p>
            <a:pPr lvl="1"/>
            <a:r>
              <a:rPr lang="en-US" dirty="0"/>
              <a:t>Cannot easily determine if there is a mediating variable</a:t>
            </a:r>
          </a:p>
          <a:p>
            <a:pPr lvl="1"/>
            <a:endParaRPr lang="en-US" dirty="0" smtClean="0"/>
          </a:p>
          <a:p>
            <a:pPr lvl="1"/>
            <a:endParaRPr lang="en-US" dirty="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161</a:t>
            </a:fld>
            <a:endParaRPr lang="en-US" dirty="0"/>
          </a:p>
        </p:txBody>
      </p:sp>
    </p:spTree>
    <p:extLst>
      <p:ext uri="{BB962C8B-B14F-4D97-AF65-F5344CB8AC3E}">
        <p14:creationId xmlns:p14="http://schemas.microsoft.com/office/powerpoint/2010/main" val="696846913"/>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97906691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(1)</a:t>
            </a:r>
            <a:endParaRPr lang="en-US" dirty="0"/>
          </a:p>
        </p:txBody>
      </p:sp>
      <p:sp>
        <p:nvSpPr>
          <p:cNvPr id="3" name="Content Placeholder 2"/>
          <p:cNvSpPr>
            <a:spLocks noGrp="1"/>
          </p:cNvSpPr>
          <p:nvPr>
            <p:ph idx="1"/>
          </p:nvPr>
        </p:nvSpPr>
        <p:spPr/>
        <p:txBody>
          <a:bodyPr/>
          <a:lstStyle/>
          <a:p>
            <a:r>
              <a:rPr lang="en-US" dirty="0" smtClean="0"/>
              <a:t>Why are two variables related?</a:t>
            </a:r>
          </a:p>
          <a:p>
            <a:pPr lvl="1"/>
            <a:endParaRPr lang="en-US" dirty="0" smtClean="0"/>
          </a:p>
        </p:txBody>
      </p:sp>
      <p:grpSp>
        <p:nvGrpSpPr>
          <p:cNvPr id="4" name="Group 3"/>
          <p:cNvGrpSpPr/>
          <p:nvPr/>
        </p:nvGrpSpPr>
        <p:grpSpPr>
          <a:xfrm>
            <a:off x="5397068" y="2139229"/>
            <a:ext cx="3289732" cy="1907387"/>
            <a:chOff x="6189663" y="2370138"/>
            <a:chExt cx="5878512" cy="3408362"/>
          </a:xfrm>
        </p:grpSpPr>
        <p:sp>
          <p:nvSpPr>
            <p:cNvPr id="5" name="AutoShape 3"/>
            <p:cNvSpPr>
              <a:spLocks/>
            </p:cNvSpPr>
            <p:nvPr/>
          </p:nvSpPr>
          <p:spPr bwMode="auto">
            <a:xfrm>
              <a:off x="7680325" y="2370138"/>
              <a:ext cx="2682875" cy="1187450"/>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a:solidFill>
                    <a:schemeClr val="tx1"/>
                  </a:solidFill>
                  <a:ea typeface="Helvetica Light" charset="0"/>
                  <a:cs typeface="Helvetica Light" charset="0"/>
                </a:rPr>
                <a:t>Diabetes</a:t>
              </a:r>
            </a:p>
          </p:txBody>
        </p:sp>
        <p:sp>
          <p:nvSpPr>
            <p:cNvPr id="6" name="AutoShape 4"/>
            <p:cNvSpPr>
              <a:spLocks/>
            </p:cNvSpPr>
            <p:nvPr/>
          </p:nvSpPr>
          <p:spPr bwMode="auto">
            <a:xfrm>
              <a:off x="6189663" y="4589463"/>
              <a:ext cx="2682875" cy="1189037"/>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a:solidFill>
                    <a:schemeClr val="tx1"/>
                  </a:solidFill>
                  <a:ea typeface="Helvetica Light" charset="0"/>
                  <a:cs typeface="Helvetica Light" charset="0"/>
                </a:rPr>
                <a:t>Blurred vision</a:t>
              </a:r>
            </a:p>
          </p:txBody>
        </p:sp>
        <p:sp>
          <p:nvSpPr>
            <p:cNvPr id="7" name="AutoShape 5"/>
            <p:cNvSpPr>
              <a:spLocks/>
            </p:cNvSpPr>
            <p:nvPr/>
          </p:nvSpPr>
          <p:spPr bwMode="auto">
            <a:xfrm>
              <a:off x="9386888" y="4589463"/>
              <a:ext cx="2681287" cy="1189037"/>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a:solidFill>
                    <a:schemeClr val="tx1"/>
                  </a:solidFill>
                  <a:ea typeface="Helvetica Light" charset="0"/>
                  <a:cs typeface="Helvetica Light" charset="0"/>
                </a:rPr>
                <a:t>Weight loss</a:t>
              </a:r>
            </a:p>
          </p:txBody>
        </p:sp>
        <p:sp>
          <p:nvSpPr>
            <p:cNvPr id="8" name="Line 6"/>
            <p:cNvSpPr>
              <a:spLocks noChangeShapeType="1"/>
            </p:cNvSpPr>
            <p:nvPr/>
          </p:nvSpPr>
          <p:spPr bwMode="auto">
            <a:xfrm>
              <a:off x="9158288" y="3557588"/>
              <a:ext cx="1687512" cy="1031875"/>
            </a:xfrm>
            <a:prstGeom prst="line">
              <a:avLst/>
            </a:prstGeom>
            <a:noFill/>
            <a:ln w="25400">
              <a:solidFill>
                <a:srgbClr val="000000"/>
              </a:solidFill>
              <a:miter lim="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en-US" sz="1400"/>
            </a:p>
          </p:txBody>
        </p:sp>
        <p:sp>
          <p:nvSpPr>
            <p:cNvPr id="9" name="Line 7"/>
            <p:cNvSpPr>
              <a:spLocks noChangeShapeType="1"/>
            </p:cNvSpPr>
            <p:nvPr/>
          </p:nvSpPr>
          <p:spPr bwMode="auto">
            <a:xfrm flipH="1">
              <a:off x="7454900" y="3552825"/>
              <a:ext cx="1357313" cy="1036638"/>
            </a:xfrm>
            <a:prstGeom prst="line">
              <a:avLst/>
            </a:prstGeom>
            <a:noFill/>
            <a:ln w="25400">
              <a:solidFill>
                <a:srgbClr val="000000"/>
              </a:solidFill>
              <a:miter lim="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en-US" sz="1400"/>
            </a:p>
          </p:txBody>
        </p:sp>
      </p:grpSp>
      <p:grpSp>
        <p:nvGrpSpPr>
          <p:cNvPr id="11" name="Group 10"/>
          <p:cNvGrpSpPr/>
          <p:nvPr/>
        </p:nvGrpSpPr>
        <p:grpSpPr>
          <a:xfrm>
            <a:off x="1450832" y="3533608"/>
            <a:ext cx="3289732" cy="1907387"/>
            <a:chOff x="6189663" y="2370138"/>
            <a:chExt cx="5878512" cy="3408362"/>
          </a:xfrm>
        </p:grpSpPr>
        <p:sp>
          <p:nvSpPr>
            <p:cNvPr id="12" name="AutoShape 3"/>
            <p:cNvSpPr>
              <a:spLocks/>
            </p:cNvSpPr>
            <p:nvPr/>
          </p:nvSpPr>
          <p:spPr bwMode="auto">
            <a:xfrm>
              <a:off x="7680325" y="2370138"/>
              <a:ext cx="2682875" cy="1187450"/>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smtClean="0">
                  <a:ea typeface="Helvetica Light" charset="0"/>
                  <a:cs typeface="Helvetica Light" charset="0"/>
                </a:rPr>
                <a:t>CKD</a:t>
              </a:r>
              <a:endParaRPr lang="en-US" sz="1400" dirty="0">
                <a:solidFill>
                  <a:schemeClr val="tx1"/>
                </a:solidFill>
                <a:ea typeface="Helvetica Light" charset="0"/>
                <a:cs typeface="Helvetica Light" charset="0"/>
              </a:endParaRPr>
            </a:p>
          </p:txBody>
        </p:sp>
        <p:sp>
          <p:nvSpPr>
            <p:cNvPr id="13" name="AutoShape 4"/>
            <p:cNvSpPr>
              <a:spLocks/>
            </p:cNvSpPr>
            <p:nvPr/>
          </p:nvSpPr>
          <p:spPr bwMode="auto">
            <a:xfrm>
              <a:off x="6189663" y="4589463"/>
              <a:ext cx="2682875" cy="1189037"/>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smtClean="0">
                  <a:solidFill>
                    <a:schemeClr val="tx1"/>
                  </a:solidFill>
                  <a:ea typeface="Helvetica Light" charset="0"/>
                  <a:cs typeface="Helvetica Light" charset="0"/>
                </a:rPr>
                <a:t>Renal failure</a:t>
              </a:r>
              <a:endParaRPr lang="en-US" sz="1400" dirty="0">
                <a:solidFill>
                  <a:schemeClr val="tx1"/>
                </a:solidFill>
                <a:ea typeface="Helvetica Light" charset="0"/>
                <a:cs typeface="Helvetica Light" charset="0"/>
              </a:endParaRPr>
            </a:p>
          </p:txBody>
        </p:sp>
        <p:sp>
          <p:nvSpPr>
            <p:cNvPr id="14" name="AutoShape 5"/>
            <p:cNvSpPr>
              <a:spLocks/>
            </p:cNvSpPr>
            <p:nvPr/>
          </p:nvSpPr>
          <p:spPr bwMode="auto">
            <a:xfrm>
              <a:off x="9386888" y="4589463"/>
              <a:ext cx="2681287" cy="1189037"/>
            </a:xfrm>
            <a:custGeom>
              <a:avLst/>
              <a:gdLst/>
              <a:ahLst/>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lumMod val="60000"/>
                <a:lumOff val="40000"/>
              </a:schemeClr>
            </a:solidFill>
            <a:ln>
              <a:noFill/>
            </a:ln>
            <a:effectLst/>
          </p:spPr>
          <p:txBody>
            <a:bodyPr lIns="0" tIns="0" rIns="0" bIns="0" anchor="ctr"/>
            <a:lstStyle/>
            <a:p>
              <a:pPr algn="ctr">
                <a:defRPr/>
              </a:pPr>
              <a:r>
                <a:rPr lang="en-US" sz="1400" dirty="0" smtClean="0">
                  <a:ea typeface="Helvetica Light" charset="0"/>
                  <a:cs typeface="Helvetica Light" charset="0"/>
                </a:rPr>
                <a:t>medication</a:t>
              </a:r>
              <a:endParaRPr lang="en-US" sz="1400" dirty="0">
                <a:solidFill>
                  <a:schemeClr val="tx1"/>
                </a:solidFill>
                <a:ea typeface="Helvetica Light" charset="0"/>
                <a:cs typeface="Helvetica Light" charset="0"/>
              </a:endParaRPr>
            </a:p>
          </p:txBody>
        </p:sp>
        <p:sp>
          <p:nvSpPr>
            <p:cNvPr id="15" name="Line 6"/>
            <p:cNvSpPr>
              <a:spLocks noChangeShapeType="1"/>
            </p:cNvSpPr>
            <p:nvPr/>
          </p:nvSpPr>
          <p:spPr bwMode="auto">
            <a:xfrm>
              <a:off x="9158288" y="3557588"/>
              <a:ext cx="1687512" cy="1031875"/>
            </a:xfrm>
            <a:prstGeom prst="line">
              <a:avLst/>
            </a:prstGeom>
            <a:noFill/>
            <a:ln w="25400">
              <a:solidFill>
                <a:srgbClr val="000000"/>
              </a:solidFill>
              <a:miter lim="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en-US" sz="1400"/>
            </a:p>
          </p:txBody>
        </p:sp>
        <p:sp>
          <p:nvSpPr>
            <p:cNvPr id="16" name="Line 7"/>
            <p:cNvSpPr>
              <a:spLocks noChangeShapeType="1"/>
            </p:cNvSpPr>
            <p:nvPr/>
          </p:nvSpPr>
          <p:spPr bwMode="auto">
            <a:xfrm flipH="1">
              <a:off x="7454900" y="3552825"/>
              <a:ext cx="1357313" cy="1036638"/>
            </a:xfrm>
            <a:prstGeom prst="line">
              <a:avLst/>
            </a:prstGeom>
            <a:noFill/>
            <a:ln w="25400">
              <a:solidFill>
                <a:srgbClr val="000000"/>
              </a:solidFill>
              <a:miter lim="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en-US" sz="1400"/>
            </a:p>
          </p:txBody>
        </p:sp>
      </p:grpSp>
      <p:sp>
        <p:nvSpPr>
          <p:cNvPr id="17" name="Line 6"/>
          <p:cNvSpPr>
            <a:spLocks noChangeShapeType="1"/>
          </p:cNvSpPr>
          <p:nvPr/>
        </p:nvSpPr>
        <p:spPr bwMode="auto">
          <a:xfrm flipH="1">
            <a:off x="2952221" y="5114637"/>
            <a:ext cx="287840" cy="0"/>
          </a:xfrm>
          <a:prstGeom prst="line">
            <a:avLst/>
          </a:prstGeom>
          <a:noFill/>
          <a:ln w="25400">
            <a:solidFill>
              <a:srgbClr val="000000"/>
            </a:solidFill>
            <a:miter lim="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en-US" sz="1400"/>
          </a:p>
        </p:txBody>
      </p:sp>
    </p:spTree>
    <p:extLst>
      <p:ext uri="{BB962C8B-B14F-4D97-AF65-F5344CB8AC3E}">
        <p14:creationId xmlns:p14="http://schemas.microsoft.com/office/powerpoint/2010/main" val="40885155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Explanation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General causes of illness vs. cause of a specific patient’s illness</a:t>
            </a:r>
          </a:p>
          <a:p>
            <a:endParaRPr lang="en-US" dirty="0" smtClean="0"/>
          </a:p>
          <a:p>
            <a:r>
              <a:rPr lang="en-US" dirty="0" smtClean="0"/>
              <a:t>Why did an event happen?</a:t>
            </a:r>
          </a:p>
          <a:p>
            <a:pPr lvl="1"/>
            <a:r>
              <a:rPr lang="en-US" dirty="0" smtClean="0"/>
              <a:t>Why did a particular person develop lung cancer at age 42?</a:t>
            </a:r>
          </a:p>
          <a:p>
            <a:pPr lvl="1"/>
            <a:r>
              <a:rPr lang="en-US" dirty="0" smtClean="0"/>
              <a:t>What led to the U.S. recession in 2007?</a:t>
            </a:r>
          </a:p>
          <a:p>
            <a:pPr lvl="1"/>
            <a:r>
              <a:rPr lang="en-US" dirty="0" smtClean="0"/>
              <a:t>Is a stroke patient’s secondary brain injury due to seizures?</a:t>
            </a:r>
          </a:p>
          <a:p>
            <a:pPr lvl="1"/>
            <a:endParaRPr lang="en-US" dirty="0" smtClean="0"/>
          </a:p>
          <a:p>
            <a:pPr lvl="1"/>
            <a:r>
              <a:rPr lang="en-US" dirty="0" smtClean="0"/>
              <a:t>Ronald Opus</a:t>
            </a:r>
            <a:endParaRPr lang="en-US" dirty="0"/>
          </a:p>
        </p:txBody>
      </p:sp>
    </p:spTree>
    <p:extLst>
      <p:ext uri="{BB962C8B-B14F-4D97-AF65-F5344CB8AC3E}">
        <p14:creationId xmlns:p14="http://schemas.microsoft.com/office/powerpoint/2010/main" val="288189892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ecap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cause</a:t>
            </a:r>
          </a:p>
          <a:p>
            <a:pPr marL="457200" lvl="1" indent="0">
              <a:buNone/>
            </a:pPr>
            <a:r>
              <a:rPr lang="en-US" dirty="0" smtClean="0"/>
              <a:t>….allows prediction of future events</a:t>
            </a:r>
          </a:p>
          <a:p>
            <a:pPr marL="457200" lvl="1" indent="0">
              <a:buNone/>
            </a:pPr>
            <a:r>
              <a:rPr lang="en-US" dirty="0" smtClean="0"/>
              <a:t>….explains connections</a:t>
            </a:r>
          </a:p>
          <a:p>
            <a:pPr marL="457200" lvl="1" indent="0">
              <a:buNone/>
            </a:pPr>
            <a:r>
              <a:rPr lang="en-US" dirty="0" smtClean="0"/>
              <a:t>….explains occurrences</a:t>
            </a:r>
          </a:p>
          <a:p>
            <a:pPr marL="457200" lvl="1" indent="0">
              <a:buNone/>
            </a:pPr>
            <a:r>
              <a:rPr lang="en-US" dirty="0" smtClean="0"/>
              <a:t>….enables interventions to prevent/produce outcomes</a:t>
            </a:r>
          </a:p>
          <a:p>
            <a:pPr marL="457200" lvl="1" indent="0">
              <a:buNone/>
            </a:pPr>
            <a:endParaRPr lang="en-US" dirty="0" smtClean="0"/>
          </a:p>
          <a:p>
            <a:pPr marL="57150" indent="0">
              <a:buNone/>
            </a:pPr>
            <a:r>
              <a:rPr lang="en-US" dirty="0" smtClean="0"/>
              <a:t>BUT! Not every cause does and the story is more complicated</a:t>
            </a:r>
          </a:p>
        </p:txBody>
      </p:sp>
    </p:spTree>
    <p:extLst>
      <p:ext uri="{BB962C8B-B14F-4D97-AF65-F5344CB8AC3E}">
        <p14:creationId xmlns:p14="http://schemas.microsoft.com/office/powerpoint/2010/main" val="238879108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4"/>
          <p:cNvSpPr txBox="1">
            <a:spLocks noChangeArrowheads="1"/>
          </p:cNvSpPr>
          <p:nvPr/>
        </p:nvSpPr>
        <p:spPr bwMode="auto">
          <a:xfrm>
            <a:off x="381000" y="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endParaRPr lang="en-US">
              <a:latin typeface="Arial" charset="0"/>
            </a:endParaRPr>
          </a:p>
        </p:txBody>
      </p:sp>
      <p:sp>
        <p:nvSpPr>
          <p:cNvPr id="11268" name="TextBox 1"/>
          <p:cNvSpPr txBox="1">
            <a:spLocks noChangeArrowheads="1"/>
          </p:cNvSpPr>
          <p:nvPr/>
        </p:nvSpPr>
        <p:spPr bwMode="auto">
          <a:xfrm>
            <a:off x="0" y="6488113"/>
            <a:ext cx="204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r>
              <a:rPr lang="en-US">
                <a:solidFill>
                  <a:schemeClr val="bg1"/>
                </a:solidFill>
                <a:latin typeface="Arial" charset="0"/>
                <a:cs typeface="Arial" charset="0"/>
              </a:rPr>
              <a:t>CUMC Neuro-ICU</a:t>
            </a:r>
          </a:p>
        </p:txBody>
      </p:sp>
      <p:sp>
        <p:nvSpPr>
          <p:cNvPr id="2" name="Title 1"/>
          <p:cNvSpPr>
            <a:spLocks noGrp="1"/>
          </p:cNvSpPr>
          <p:nvPr>
            <p:ph type="title"/>
          </p:nvPr>
        </p:nvSpPr>
        <p:spPr/>
        <p:txBody>
          <a:bodyPr/>
          <a:lstStyle/>
          <a:p>
            <a:r>
              <a:rPr lang="en-US" dirty="0" smtClean="0"/>
              <a:t>Causality &amp; time</a:t>
            </a:r>
            <a:endParaRPr lang="en-US" dirty="0"/>
          </a:p>
        </p:txBody>
      </p:sp>
      <p:pic>
        <p:nvPicPr>
          <p:cNvPr id="6" name="Content Placeholder 3" descr="smoking.jpg"/>
          <p:cNvPicPr>
            <a:picLocks noGrp="1" noChangeAspect="1"/>
          </p:cNvPicPr>
          <p:nvPr>
            <p:ph idx="1"/>
          </p:nvPr>
        </p:nvPicPr>
        <p:blipFill>
          <a:blip r:embed="rId3">
            <a:extLst>
              <a:ext uri="{28A0092B-C50C-407E-A947-70E740481C1C}">
                <a14:useLocalDpi xmlns:a14="http://schemas.microsoft.com/office/drawing/2010/main" val="0"/>
              </a:ext>
            </a:extLst>
          </a:blip>
          <a:srcRect t="13353" b="13353"/>
          <a:stretch>
            <a:fillRect/>
          </a:stretch>
        </p:blipFill>
        <p:spPr/>
      </p:pic>
    </p:spTree>
    <p:extLst>
      <p:ext uri="{BB962C8B-B14F-4D97-AF65-F5344CB8AC3E}">
        <p14:creationId xmlns:p14="http://schemas.microsoft.com/office/powerpoint/2010/main" val="316981358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a:xfrm>
            <a:off x="609600" y="228600"/>
            <a:ext cx="8153400" cy="990600"/>
          </a:xfrm>
        </p:spPr>
        <p:txBody>
          <a:bodyPr>
            <a:normAutofit/>
          </a:bodyPr>
          <a:lstStyle/>
          <a:p>
            <a:pPr eaLnBrk="1" fontAlgn="auto" hangingPunct="1">
              <a:spcAft>
                <a:spcPts val="0"/>
              </a:spcAft>
              <a:defRPr/>
            </a:pPr>
            <a:r>
              <a:rPr lang="en-US" dirty="0" smtClean="0">
                <a:ea typeface="+mj-ea"/>
              </a:rPr>
              <a:t>Interpretation in the absence of time</a:t>
            </a:r>
          </a:p>
        </p:txBody>
      </p:sp>
      <p:sp>
        <p:nvSpPr>
          <p:cNvPr id="30723" name="Rectangle 3"/>
          <p:cNvSpPr>
            <a:spLocks noGrp="1"/>
          </p:cNvSpPr>
          <p:nvPr>
            <p:ph type="body" idx="1"/>
          </p:nvPr>
        </p:nvSpPr>
        <p:spPr>
          <a:xfrm>
            <a:off x="612775" y="1600200"/>
            <a:ext cx="8153400" cy="4525963"/>
          </a:xfrm>
        </p:spPr>
        <p:txBody>
          <a:bodyPr>
            <a:normAutofit/>
          </a:bodyPr>
          <a:lstStyle/>
          <a:p>
            <a:pPr eaLnBrk="1" hangingPunct="1"/>
            <a:r>
              <a:rPr lang="en-US" dirty="0">
                <a:latin typeface="Tw Cen MT" charset="0"/>
              </a:rPr>
              <a:t>Compare:</a:t>
            </a:r>
          </a:p>
          <a:p>
            <a:pPr lvl="1" eaLnBrk="1" hangingPunct="1"/>
            <a:r>
              <a:rPr lang="en-US" dirty="0">
                <a:latin typeface="Tw Cen MT" charset="0"/>
              </a:rPr>
              <a:t>A. Smoking causes lung cancer with </a:t>
            </a:r>
            <a:r>
              <a:rPr lang="en-US" dirty="0">
                <a:solidFill>
                  <a:schemeClr val="tx2"/>
                </a:solidFill>
                <a:latin typeface="Tw Cen MT" charset="0"/>
              </a:rPr>
              <a:t>probability </a:t>
            </a:r>
            <a:r>
              <a:rPr lang="en-US" dirty="0">
                <a:solidFill>
                  <a:schemeClr val="tx2"/>
                </a:solidFill>
                <a:latin typeface="Tw Cen MT" charset="0"/>
                <a:cs typeface="Arial" charset="0"/>
              </a:rPr>
              <a:t>≈ 1</a:t>
            </a:r>
            <a:r>
              <a:rPr lang="en-US" dirty="0">
                <a:latin typeface="Tw Cen MT" charset="0"/>
              </a:rPr>
              <a:t> after </a:t>
            </a:r>
            <a:r>
              <a:rPr lang="en-US" dirty="0">
                <a:solidFill>
                  <a:srgbClr val="CC0066"/>
                </a:solidFill>
                <a:latin typeface="Tw Cen MT" charset="0"/>
              </a:rPr>
              <a:t>90 years</a:t>
            </a:r>
          </a:p>
          <a:p>
            <a:pPr lvl="1" eaLnBrk="1" hangingPunct="1"/>
            <a:r>
              <a:rPr lang="en-US" dirty="0">
                <a:latin typeface="Tw Cen MT" charset="0"/>
              </a:rPr>
              <a:t>B. Smoking causes lung cancer with </a:t>
            </a:r>
            <a:r>
              <a:rPr lang="en-US" dirty="0">
                <a:solidFill>
                  <a:schemeClr val="tx2"/>
                </a:solidFill>
                <a:latin typeface="Tw Cen MT" charset="0"/>
              </a:rPr>
              <a:t>probability = ½ </a:t>
            </a:r>
            <a:r>
              <a:rPr lang="en-US" dirty="0">
                <a:latin typeface="Tw Cen MT" charset="0"/>
              </a:rPr>
              <a:t>in less than </a:t>
            </a:r>
            <a:r>
              <a:rPr lang="en-US" dirty="0">
                <a:solidFill>
                  <a:srgbClr val="CC0066"/>
                </a:solidFill>
                <a:latin typeface="Tw Cen MT" charset="0"/>
              </a:rPr>
              <a:t>10 years</a:t>
            </a:r>
            <a:r>
              <a:rPr lang="en-US" dirty="0" smtClean="0">
                <a:latin typeface="Tw Cen MT" charset="0"/>
              </a:rPr>
              <a:t>.</a:t>
            </a:r>
            <a:endParaRPr lang="en-US" dirty="0">
              <a:latin typeface="Tw Cen MT" charset="0"/>
            </a:endParaRPr>
          </a:p>
        </p:txBody>
      </p:sp>
    </p:spTree>
    <p:extLst>
      <p:ext uri="{BB962C8B-B14F-4D97-AF65-F5344CB8AC3E}">
        <p14:creationId xmlns:p14="http://schemas.microsoft.com/office/powerpoint/2010/main" val="45004626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a:t>
            </a:r>
            <a:endParaRPr lang="en-US" dirty="0"/>
          </a:p>
        </p:txBody>
      </p:sp>
      <p:sp>
        <p:nvSpPr>
          <p:cNvPr id="3" name="Content Placeholder 2"/>
          <p:cNvSpPr>
            <a:spLocks noGrp="1"/>
          </p:cNvSpPr>
          <p:nvPr>
            <p:ph idx="1"/>
          </p:nvPr>
        </p:nvSpPr>
        <p:spPr/>
        <p:txBody>
          <a:bodyPr/>
          <a:lstStyle/>
          <a:p>
            <a:r>
              <a:rPr lang="en-US" dirty="0" smtClean="0"/>
              <a:t>Few relationships deterministic</a:t>
            </a:r>
          </a:p>
          <a:p>
            <a:pPr lvl="1"/>
            <a:r>
              <a:rPr lang="en-US" dirty="0" smtClean="0"/>
              <a:t>Relationship vs. limits of knowledge</a:t>
            </a:r>
          </a:p>
          <a:p>
            <a:r>
              <a:rPr lang="en-US" dirty="0" smtClean="0"/>
              <a:t>Understanding risk</a:t>
            </a:r>
            <a:endParaRPr lang="en-US" dirty="0"/>
          </a:p>
          <a:p>
            <a:r>
              <a:rPr lang="en-US" dirty="0" smtClean="0"/>
              <a:t>Choosing intervention target</a:t>
            </a:r>
          </a:p>
          <a:p>
            <a:pPr lvl="1"/>
            <a:r>
              <a:rPr lang="en-US" dirty="0" smtClean="0"/>
              <a:t>Medication efficacy vs. side effects</a:t>
            </a:r>
          </a:p>
          <a:p>
            <a:r>
              <a:rPr lang="en-US" dirty="0" smtClean="0"/>
              <a:t>Can also measure strength of relationship</a:t>
            </a:r>
            <a:endParaRPr lang="en-US" dirty="0"/>
          </a:p>
        </p:txBody>
      </p:sp>
    </p:spTree>
    <p:extLst>
      <p:ext uri="{BB962C8B-B14F-4D97-AF65-F5344CB8AC3E}">
        <p14:creationId xmlns:p14="http://schemas.microsoft.com/office/powerpoint/2010/main" val="199670360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a:t>
            </a:r>
            <a:endParaRPr lang="en-US" dirty="0"/>
          </a:p>
        </p:txBody>
      </p:sp>
      <p:sp>
        <p:nvSpPr>
          <p:cNvPr id="3" name="Content Placeholder 2"/>
          <p:cNvSpPr>
            <a:spLocks noGrp="1"/>
          </p:cNvSpPr>
          <p:nvPr>
            <p:ph idx="1"/>
          </p:nvPr>
        </p:nvSpPr>
        <p:spPr/>
        <p:txBody>
          <a:bodyPr/>
          <a:lstStyle/>
          <a:p>
            <a:r>
              <a:rPr lang="en-US" dirty="0" smtClean="0"/>
              <a:t>Interactions</a:t>
            </a:r>
          </a:p>
          <a:p>
            <a:pPr lvl="1"/>
            <a:r>
              <a:rPr lang="en-US" dirty="0" smtClean="0"/>
              <a:t>Smoking + lung cancer: other conditions affecting probability and time: genetics, environment</a:t>
            </a:r>
          </a:p>
          <a:p>
            <a:r>
              <a:rPr lang="en-US" dirty="0" smtClean="0"/>
              <a:t>Planning effective interventions</a:t>
            </a:r>
          </a:p>
          <a:p>
            <a:pPr lvl="1"/>
            <a:r>
              <a:rPr lang="en-US" dirty="0"/>
              <a:t>Political </a:t>
            </a:r>
            <a:r>
              <a:rPr lang="en-US" dirty="0" smtClean="0"/>
              <a:t>Speeches</a:t>
            </a:r>
            <a:endParaRPr lang="en-US" dirty="0"/>
          </a:p>
          <a:p>
            <a:r>
              <a:rPr lang="en-US" dirty="0" smtClean="0"/>
              <a:t>Durations, conjunctions, sequences of events</a:t>
            </a:r>
            <a:endParaRPr lang="en-US" dirty="0"/>
          </a:p>
        </p:txBody>
      </p:sp>
    </p:spTree>
    <p:extLst>
      <p:ext uri="{BB962C8B-B14F-4D97-AF65-F5344CB8AC3E}">
        <p14:creationId xmlns:p14="http://schemas.microsoft.com/office/powerpoint/2010/main" val="31134640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150760739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Does coffee prevent or hasten death?</a:t>
            </a:r>
            <a:endParaRPr lang="en-US" dirty="0"/>
          </a:p>
        </p:txBody>
      </p:sp>
    </p:spTree>
    <p:extLst>
      <p:ext uri="{BB962C8B-B14F-4D97-AF65-F5344CB8AC3E}">
        <p14:creationId xmlns:p14="http://schemas.microsoft.com/office/powerpoint/2010/main" val="3849891031"/>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a:p>
            <a:r>
              <a:rPr lang="en-US" i="1" dirty="0" smtClean="0"/>
              <a:t>Does not imply causality!</a:t>
            </a:r>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pic>
        <p:nvPicPr>
          <p:cNvPr id="5" name="Content Placeholder 3"/>
          <p:cNvPicPr>
            <a:picLocks noChangeAspect="1"/>
          </p:cNvPicPr>
          <p:nvPr/>
        </p:nvPicPr>
        <p:blipFill>
          <a:blip r:embed="rId2"/>
          <a:srcRect t="-18225" b="-18225"/>
          <a:stretch>
            <a:fillRect/>
          </a:stretch>
        </p:blipFill>
        <p:spPr>
          <a:xfrm>
            <a:off x="3422962" y="3729043"/>
            <a:ext cx="5721038" cy="3146351"/>
          </a:xfrm>
          <a:prstGeom prst="rect">
            <a:avLst/>
          </a:prstGeom>
        </p:spPr>
      </p:pic>
    </p:spTree>
    <p:extLst>
      <p:ext uri="{BB962C8B-B14F-4D97-AF65-F5344CB8AC3E}">
        <p14:creationId xmlns:p14="http://schemas.microsoft.com/office/powerpoint/2010/main" val="2944364238"/>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172</a:t>
            </a:fld>
            <a:endParaRPr lang="en-US" dirty="0"/>
          </a:p>
        </p:txBody>
      </p:sp>
    </p:spTree>
    <p:extLst>
      <p:ext uri="{BB962C8B-B14F-4D97-AF65-F5344CB8AC3E}">
        <p14:creationId xmlns:p14="http://schemas.microsoft.com/office/powerpoint/2010/main" val="421010515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r>
              <a:rPr lang="en-US" sz="2400" dirty="0" smtClean="0">
                <a:solidFill>
                  <a:srgbClr val="000000"/>
                </a:solidFill>
              </a:rPr>
              <a:t>Most statistical tests</a:t>
            </a:r>
          </a:p>
          <a:p>
            <a:pPr lvl="1"/>
            <a:r>
              <a:rPr lang="en-US" sz="2000" dirty="0" smtClean="0">
                <a:solidFill>
                  <a:srgbClr val="000000"/>
                </a:solidFill>
              </a:rPr>
              <a:t>depend on the central limit theorem and thus its assumptions</a:t>
            </a:r>
          </a:p>
          <a:p>
            <a:pPr lvl="2"/>
            <a:r>
              <a:rPr lang="en-US" sz="2000" dirty="0" smtClean="0">
                <a:solidFill>
                  <a:srgbClr val="000000"/>
                </a:solidFill>
              </a:rPr>
              <a:t>The sample is normal</a:t>
            </a:r>
          </a:p>
          <a:p>
            <a:pPr lvl="2"/>
            <a:r>
              <a:rPr lang="en-US" sz="2000" dirty="0" smtClean="0">
                <a:solidFill>
                  <a:srgbClr val="000000"/>
                </a:solidFill>
              </a:rPr>
              <a:t>If multiple samples, they are independent</a:t>
            </a:r>
            <a:r>
              <a:rPr lang="en-US" sz="2000" dirty="0">
                <a:solidFill>
                  <a:srgbClr val="000000"/>
                </a:solidFill>
              </a:rPr>
              <a:t> </a:t>
            </a:r>
            <a:r>
              <a:rPr lang="en-US" sz="2000" dirty="0" smtClean="0">
                <a:solidFill>
                  <a:srgbClr val="000000"/>
                </a:solidFill>
              </a:rPr>
              <a:t>&amp; have the same variance</a:t>
            </a:r>
          </a:p>
          <a:p>
            <a:pPr lvl="1"/>
            <a:r>
              <a:rPr lang="en-US" altLang="zh-CN" sz="2000" dirty="0" smtClean="0">
                <a:solidFill>
                  <a:schemeClr val="tx1"/>
                </a:solidFill>
              </a:rPr>
              <a:t>return </a:t>
            </a:r>
            <a:r>
              <a:rPr lang="en-US" altLang="zh-CN" sz="2000" i="1" dirty="0">
                <a:solidFill>
                  <a:schemeClr val="tx1"/>
                </a:solidFill>
              </a:rPr>
              <a:t>estimates </a:t>
            </a:r>
            <a:r>
              <a:rPr lang="en-US" altLang="zh-CN" sz="2000" dirty="0" smtClean="0">
                <a:solidFill>
                  <a:schemeClr val="tx1"/>
                </a:solidFill>
              </a:rPr>
              <a:t>and</a:t>
            </a:r>
            <a:r>
              <a:rPr lang="en-US" altLang="zh-CN" sz="2000" i="1" dirty="0" smtClean="0">
                <a:solidFill>
                  <a:schemeClr val="tx1"/>
                </a:solidFill>
              </a:rPr>
              <a:t> </a:t>
            </a:r>
            <a:r>
              <a:rPr lang="en-US" altLang="zh-CN" sz="2000" dirty="0" smtClean="0">
                <a:solidFill>
                  <a:schemeClr val="tx1"/>
                </a:solidFill>
              </a:rPr>
              <a:t>can </a:t>
            </a:r>
            <a:r>
              <a:rPr lang="en-US" altLang="zh-CN" sz="2000" dirty="0">
                <a:solidFill>
                  <a:schemeClr val="tx1"/>
                </a:solidFill>
              </a:rPr>
              <a:t>make two kinds of errors (Type I and Type II</a:t>
            </a:r>
            <a:r>
              <a:rPr lang="en-US" altLang="zh-CN" sz="2000" dirty="0" smtClean="0">
                <a:solidFill>
                  <a:schemeClr val="tx1"/>
                </a:solidFill>
              </a:rPr>
              <a:t>)</a:t>
            </a:r>
          </a:p>
          <a:p>
            <a:pPr lvl="1"/>
            <a:r>
              <a:rPr lang="en-US" sz="2000" dirty="0" smtClean="0">
                <a:solidFill>
                  <a:srgbClr val="000000"/>
                </a:solidFill>
              </a:rPr>
              <a:t>Can only reject hypotheses</a:t>
            </a:r>
          </a:p>
          <a:p>
            <a:pPr marL="0" indent="0">
              <a:buNone/>
            </a:pP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173</a:t>
            </a:fld>
            <a:endParaRPr lang="en-US" dirty="0"/>
          </a:p>
        </p:txBody>
      </p:sp>
    </p:spTree>
    <p:extLst>
      <p:ext uri="{BB962C8B-B14F-4D97-AF65-F5344CB8AC3E}">
        <p14:creationId xmlns:p14="http://schemas.microsoft.com/office/powerpoint/2010/main" val="3817448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r>
              <a:rPr lang="en-US" sz="2400" dirty="0" smtClean="0">
                <a:solidFill>
                  <a:srgbClr val="000000"/>
                </a:solidFill>
              </a:rPr>
              <a:t>Most statistical tests depend on normal data</a:t>
            </a:r>
          </a:p>
          <a:p>
            <a:pPr marL="0" indent="0">
              <a:buNone/>
            </a:pPr>
            <a:r>
              <a:rPr lang="en-US" sz="2400" dirty="0" smtClean="0">
                <a:solidFill>
                  <a:srgbClr val="000000"/>
                </a:solidFill>
              </a:rPr>
              <a:t>What </a:t>
            </a:r>
            <a:r>
              <a:rPr lang="en-US" sz="2400" dirty="0">
                <a:solidFill>
                  <a:srgbClr val="000000"/>
                </a:solidFill>
              </a:rPr>
              <a:t>if the data are not normal?</a:t>
            </a:r>
          </a:p>
          <a:p>
            <a:pPr lvl="1"/>
            <a:r>
              <a:rPr lang="en-US" sz="2000" dirty="0">
                <a:solidFill>
                  <a:srgbClr val="000000"/>
                </a:solidFill>
              </a:rPr>
              <a:t>Use a </a:t>
            </a:r>
            <a:r>
              <a:rPr lang="en-US" sz="2000" i="1" dirty="0">
                <a:solidFill>
                  <a:srgbClr val="000000"/>
                </a:solidFill>
              </a:rPr>
              <a:t>non-parametric </a:t>
            </a:r>
            <a:r>
              <a:rPr lang="en-US" sz="2000" dirty="0">
                <a:solidFill>
                  <a:srgbClr val="000000"/>
                </a:solidFill>
              </a:rPr>
              <a:t>test (no assumptions about the distribution of the sample; but may have </a:t>
            </a:r>
            <a:r>
              <a:rPr lang="en-US" sz="2000" i="1" dirty="0">
                <a:solidFill>
                  <a:srgbClr val="000000"/>
                </a:solidFill>
              </a:rPr>
              <a:t>other </a:t>
            </a:r>
            <a:r>
              <a:rPr lang="en-US" sz="2000" dirty="0">
                <a:solidFill>
                  <a:srgbClr val="000000"/>
                </a:solidFill>
              </a:rPr>
              <a:t>assumptions)</a:t>
            </a:r>
            <a:endParaRPr lang="en-US" dirty="0">
              <a:solidFill>
                <a:srgbClr val="000000"/>
              </a:solidFill>
            </a:endParaRPr>
          </a:p>
          <a:p>
            <a:pPr marL="0" indent="0">
              <a:buNone/>
            </a:pP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174</a:t>
            </a:fld>
            <a:endParaRPr lang="en-US" dirty="0"/>
          </a:p>
        </p:txBody>
      </p:sp>
    </p:spTree>
    <p:extLst>
      <p:ext uri="{BB962C8B-B14F-4D97-AF65-F5344CB8AC3E}">
        <p14:creationId xmlns:p14="http://schemas.microsoft.com/office/powerpoint/2010/main" val="203500055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r>
              <a:rPr lang="en-US" sz="2400" dirty="0" smtClean="0">
                <a:solidFill>
                  <a:srgbClr val="000000"/>
                </a:solidFill>
              </a:rPr>
              <a:t>Most statistical tests depend on normal data</a:t>
            </a:r>
            <a:endParaRPr lang="en-US" sz="2400" dirty="0"/>
          </a:p>
          <a:p>
            <a:pPr marL="0" indent="0">
              <a:buNone/>
            </a:pPr>
            <a:r>
              <a:rPr lang="en-US" sz="2400" dirty="0">
                <a:solidFill>
                  <a:srgbClr val="000000"/>
                </a:solidFill>
              </a:rPr>
              <a:t>Interpreting results must be done with respect to real world expectations about the population</a:t>
            </a:r>
          </a:p>
          <a:p>
            <a:pPr marL="0" indent="0">
              <a:buNone/>
            </a:pPr>
            <a:endParaRPr lang="en-US" sz="2400" dirty="0" smtClean="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175</a:t>
            </a:fld>
            <a:endParaRPr lang="en-US" dirty="0"/>
          </a:p>
        </p:txBody>
      </p:sp>
    </p:spTree>
    <p:extLst>
      <p:ext uri="{BB962C8B-B14F-4D97-AF65-F5344CB8AC3E}">
        <p14:creationId xmlns:p14="http://schemas.microsoft.com/office/powerpoint/2010/main" val="64724971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altLang="zh-CN" sz="2400" dirty="0" smtClean="0">
                <a:solidFill>
                  <a:schemeClr val="tx1"/>
                </a:solidFill>
              </a:rPr>
              <a:t>Start with </a:t>
            </a:r>
            <a:r>
              <a:rPr lang="en-US" altLang="zh-CN" sz="2400" i="1" dirty="0">
                <a:solidFill>
                  <a:schemeClr val="tx1"/>
                </a:solidFill>
              </a:rPr>
              <a:t>p</a:t>
            </a:r>
            <a:r>
              <a:rPr lang="en-US" altLang="zh-CN" sz="2400" i="1" dirty="0" smtClean="0">
                <a:solidFill>
                  <a:schemeClr val="tx1"/>
                </a:solidFill>
              </a:rPr>
              <a:t>rocess </a:t>
            </a:r>
            <a:r>
              <a:rPr lang="en-US" altLang="zh-CN" sz="2400" dirty="0" smtClean="0">
                <a:solidFill>
                  <a:schemeClr val="tx1"/>
                </a:solidFill>
              </a:rPr>
              <a:t>data and analysis, </a:t>
            </a:r>
            <a:r>
              <a:rPr lang="en-US" altLang="zh-CN" sz="2400" i="1" dirty="0" smtClean="0">
                <a:solidFill>
                  <a:schemeClr val="tx1"/>
                </a:solidFill>
              </a:rPr>
              <a:t>only then </a:t>
            </a:r>
            <a:r>
              <a:rPr lang="en-US" altLang="zh-CN" sz="2400" dirty="0" smtClean="0">
                <a:solidFill>
                  <a:schemeClr val="tx1"/>
                </a:solidFill>
              </a:rPr>
              <a:t>explore </a:t>
            </a:r>
            <a:r>
              <a:rPr lang="en-US" altLang="zh-CN" sz="2400" i="1" dirty="0" smtClean="0">
                <a:solidFill>
                  <a:schemeClr val="tx1"/>
                </a:solidFill>
              </a:rPr>
              <a:t>frequency</a:t>
            </a:r>
            <a:r>
              <a:rPr lang="en-US" altLang="zh-CN" sz="2400" dirty="0" smtClean="0">
                <a:solidFill>
                  <a:schemeClr val="tx1"/>
                </a:solidFill>
              </a:rPr>
              <a:t> data and analysis</a:t>
            </a:r>
            <a:endParaRPr lang="en-US" altLang="zh-CN" sz="2400" i="1" dirty="0" smtClean="0">
              <a:solidFill>
                <a:schemeClr val="tx1"/>
              </a:solidFill>
            </a:endParaRPr>
          </a:p>
          <a:p>
            <a:pPr marL="0" indent="0">
              <a:buNone/>
            </a:pPr>
            <a:r>
              <a:rPr lang="en-US" sz="2400" dirty="0" smtClean="0">
                <a:solidFill>
                  <a:srgbClr val="000000"/>
                </a:solidFill>
              </a:rPr>
              <a:t>Most statistical tests depend on normal data</a:t>
            </a:r>
            <a:endParaRPr lang="en-US" sz="2400" dirty="0"/>
          </a:p>
          <a:p>
            <a:pPr marL="0" indent="0">
              <a:buNone/>
            </a:pPr>
            <a:r>
              <a:rPr lang="en-US" sz="2400" dirty="0">
                <a:solidFill>
                  <a:srgbClr val="000000"/>
                </a:solidFill>
              </a:rPr>
              <a:t>Interpreting results must be done with respect to real world expectations about the </a:t>
            </a:r>
            <a:r>
              <a:rPr lang="en-US" sz="2400" dirty="0" smtClean="0">
                <a:solidFill>
                  <a:srgbClr val="000000"/>
                </a:solidFill>
              </a:rPr>
              <a:t>population</a:t>
            </a:r>
          </a:p>
          <a:p>
            <a:pPr marL="0" indent="0">
              <a:buNone/>
            </a:pPr>
            <a:r>
              <a:rPr lang="en-US" sz="2400" dirty="0" smtClean="0">
                <a:solidFill>
                  <a:srgbClr val="000000"/>
                </a:solidFill>
              </a:rPr>
              <a:t>Potential </a:t>
            </a:r>
            <a:r>
              <a:rPr lang="en-US" sz="2400" smtClean="0">
                <a:solidFill>
                  <a:srgbClr val="000000"/>
                </a:solidFill>
              </a:rPr>
              <a:t>pitfalls include</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a:t>]</a:t>
            </a:r>
          </a:p>
          <a:p>
            <a:pPr lvl="1"/>
            <a:r>
              <a:rPr lang="en-US" sz="1800" dirty="0"/>
              <a:t>Low power (probability of rejecting a false hypothesis) in studies [</a:t>
            </a:r>
            <a:r>
              <a:rPr lang="en-US" sz="1800" dirty="0" err="1"/>
              <a:t>Colquhuon</a:t>
            </a:r>
            <a:r>
              <a:rPr lang="en-US" sz="1800" dirty="0"/>
              <a:t>]</a:t>
            </a:r>
          </a:p>
          <a:p>
            <a:pPr lvl="1"/>
            <a:r>
              <a:rPr lang="en-US" sz="1800" dirty="0"/>
              <a:t>Lack of careful data exploration (charts &amp; summarization) [Hart]</a:t>
            </a:r>
          </a:p>
          <a:p>
            <a:pPr marL="0" indent="0">
              <a:buNone/>
            </a:pPr>
            <a:endParaRPr lang="en-US" sz="2400" dirty="0" smtClean="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176</a:t>
            </a:fld>
            <a:endParaRPr lang="en-US" dirty="0"/>
          </a:p>
        </p:txBody>
      </p:sp>
    </p:spTree>
    <p:extLst>
      <p:ext uri="{BB962C8B-B14F-4D97-AF65-F5344CB8AC3E}">
        <p14:creationId xmlns:p14="http://schemas.microsoft.com/office/powerpoint/2010/main" val="30552999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continued…</a:t>
            </a:r>
            <a:endParaRPr lang="en-US" dirty="0"/>
          </a:p>
        </p:txBody>
      </p:sp>
      <p:sp>
        <p:nvSpPr>
          <p:cNvPr id="3" name="Content Placeholder 2"/>
          <p:cNvSpPr>
            <a:spLocks noGrp="1"/>
          </p:cNvSpPr>
          <p:nvPr>
            <p:ph idx="1"/>
          </p:nvPr>
        </p:nvSpPr>
        <p:spPr/>
        <p:txBody>
          <a:bodyPr/>
          <a:lstStyle/>
          <a:p>
            <a:pPr marL="0" indent="0">
              <a:buNone/>
            </a:pPr>
            <a:r>
              <a:rPr lang="en-US" dirty="0" smtClean="0"/>
              <a:t>Sampling </a:t>
            </a:r>
            <a:r>
              <a:rPr lang="en-US" dirty="0"/>
              <a:t>choices bias results or even turn them on their head! (this latter issue </a:t>
            </a:r>
            <a:r>
              <a:rPr lang="en-US" dirty="0" smtClean="0"/>
              <a:t>is </a:t>
            </a:r>
            <a:r>
              <a:rPr lang="en-US" dirty="0"/>
              <a:t>called </a:t>
            </a:r>
            <a:r>
              <a:rPr lang="en-US" i="1" dirty="0"/>
              <a:t>Simpson’s Paradox). </a:t>
            </a:r>
            <a:r>
              <a:rPr lang="en-US" dirty="0"/>
              <a:t>Sometimes we should subsample; sometimes we </a:t>
            </a:r>
            <a:r>
              <a:rPr lang="en-US"/>
              <a:t>should </a:t>
            </a:r>
            <a:r>
              <a:rPr lang="en-US" smtClean="0"/>
              <a:t>not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177</a:t>
            </a:fld>
            <a:endParaRPr lang="en-US" dirty="0"/>
          </a:p>
        </p:txBody>
      </p:sp>
    </p:spTree>
    <p:extLst>
      <p:ext uri="{BB962C8B-B14F-4D97-AF65-F5344CB8AC3E}">
        <p14:creationId xmlns:p14="http://schemas.microsoft.com/office/powerpoint/2010/main" val="234016934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Example</a:t>
            </a:r>
            <a:endParaRPr lang="en-US" dirty="0"/>
          </a:p>
        </p:txBody>
      </p:sp>
      <p:sp>
        <p:nvSpPr>
          <p:cNvPr id="73731" name="Rectangle 3"/>
          <p:cNvSpPr>
            <a:spLocks noGrp="1" noChangeArrowheads="1"/>
          </p:cNvSpPr>
          <p:nvPr>
            <p:ph idx="1"/>
          </p:nvPr>
        </p:nvSpPr>
        <p:spPr/>
        <p:txBody>
          <a:bodyPr/>
          <a:lstStyle/>
          <a:p>
            <a:pPr>
              <a:lnSpc>
                <a:spcPct val="80000"/>
              </a:lnSpc>
            </a:pPr>
            <a:r>
              <a:rPr lang="en-US" sz="2400" dirty="0">
                <a:latin typeface="+mn-lt"/>
                <a:cs typeface="Times New Roman" charset="0"/>
              </a:rPr>
              <a:t>A study of graduates</a:t>
            </a:r>
            <a:r>
              <a:rPr lang="ja-JP" altLang="en-US" sz="2400" dirty="0">
                <a:latin typeface="+mn-lt"/>
                <a:cs typeface="Times New Roman" charset="0"/>
              </a:rPr>
              <a:t>’</a:t>
            </a:r>
            <a:r>
              <a:rPr lang="en-US" sz="2400" dirty="0">
                <a:latin typeface="+mn-lt"/>
                <a:cs typeface="Times New Roman" charset="0"/>
              </a:rPr>
              <a:t> salaries showed negative association between economists</a:t>
            </a:r>
            <a:r>
              <a:rPr lang="ja-JP" altLang="en-US" sz="2400" dirty="0">
                <a:latin typeface="+mn-lt"/>
                <a:cs typeface="Times New Roman" charset="0"/>
              </a:rPr>
              <a:t>’</a:t>
            </a:r>
            <a:r>
              <a:rPr lang="en-US" sz="2400" dirty="0">
                <a:latin typeface="+mn-lt"/>
                <a:cs typeface="Times New Roman" charset="0"/>
              </a:rPr>
              <a:t> starting salary and the level of the degree</a:t>
            </a:r>
          </a:p>
          <a:p>
            <a:pPr lvl="1">
              <a:lnSpc>
                <a:spcPct val="80000"/>
              </a:lnSpc>
            </a:pPr>
            <a:r>
              <a:rPr lang="en-US" sz="2000" dirty="0" smtClean="0">
                <a:latin typeface="+mn-lt"/>
                <a:cs typeface="Times New Roman" charset="0"/>
              </a:rPr>
              <a:t>PhDs </a:t>
            </a:r>
            <a:r>
              <a:rPr lang="en-US" sz="2000" dirty="0">
                <a:latin typeface="+mn-lt"/>
                <a:cs typeface="Times New Roman" charset="0"/>
              </a:rPr>
              <a:t>earned less than Masters degree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holders</a:t>
            </a:r>
            <a:r>
              <a:rPr lang="en-US" sz="2000" dirty="0">
                <a:latin typeface="+mn-lt"/>
                <a:cs typeface="Times New Roman" charset="0"/>
              </a:rPr>
              <a:t>, who in turn earned less than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those </a:t>
            </a:r>
            <a:r>
              <a:rPr lang="en-US" sz="2000" dirty="0">
                <a:latin typeface="+mn-lt"/>
                <a:cs typeface="Times New Roman" charset="0"/>
              </a:rPr>
              <a:t>with just a Bachelor</a:t>
            </a:r>
            <a:r>
              <a:rPr lang="ja-JP" altLang="en-US" sz="2000" dirty="0">
                <a:latin typeface="+mn-lt"/>
                <a:cs typeface="Times New Roman" charset="0"/>
              </a:rPr>
              <a:t>’</a:t>
            </a:r>
            <a:r>
              <a:rPr lang="en-US" sz="2000" dirty="0">
                <a:latin typeface="+mn-lt"/>
                <a:cs typeface="Times New Roman" charset="0"/>
              </a:rPr>
              <a:t>s degree</a:t>
            </a:r>
          </a:p>
          <a:p>
            <a:pPr lvl="1">
              <a:lnSpc>
                <a:spcPct val="80000"/>
              </a:lnSpc>
            </a:pPr>
            <a:r>
              <a:rPr lang="en-US" sz="2000" dirty="0">
                <a:latin typeface="+mn-lt"/>
                <a:cs typeface="Times New Roman" charset="0"/>
              </a:rPr>
              <a:t>Why?</a:t>
            </a:r>
          </a:p>
          <a:p>
            <a:pPr>
              <a:lnSpc>
                <a:spcPct val="80000"/>
              </a:lnSpc>
            </a:pPr>
            <a:r>
              <a:rPr lang="en-US" sz="2400" dirty="0">
                <a:latin typeface="+mn-lt"/>
                <a:cs typeface="Times New Roman" charset="0"/>
              </a:rPr>
              <a:t>The data was split into three </a:t>
            </a:r>
            <a:r>
              <a:rPr lang="en-US" sz="2400" dirty="0" smtClean="0">
                <a:latin typeface="+mn-lt"/>
                <a:cs typeface="Times New Roman" charset="0"/>
              </a:rPr>
              <a:t/>
            </a:r>
            <a:br>
              <a:rPr lang="en-US" sz="2400" dirty="0" smtClean="0">
                <a:latin typeface="+mn-lt"/>
                <a:cs typeface="Times New Roman" charset="0"/>
              </a:rPr>
            </a:br>
            <a:r>
              <a:rPr lang="en-US" sz="2400" dirty="0" smtClean="0">
                <a:latin typeface="+mn-lt"/>
                <a:cs typeface="Times New Roman" charset="0"/>
              </a:rPr>
              <a:t>employment </a:t>
            </a:r>
            <a:r>
              <a:rPr lang="en-US" sz="2400" dirty="0">
                <a:latin typeface="+mn-lt"/>
                <a:cs typeface="Times New Roman" charset="0"/>
              </a:rPr>
              <a:t>sectors</a:t>
            </a:r>
          </a:p>
          <a:p>
            <a:pPr lvl="1">
              <a:lnSpc>
                <a:spcPct val="80000"/>
              </a:lnSpc>
            </a:pPr>
            <a:r>
              <a:rPr lang="en-US" sz="2000" dirty="0">
                <a:latin typeface="+mn-lt"/>
                <a:cs typeface="Times New Roman" charset="0"/>
              </a:rPr>
              <a:t>Teaching, government and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private </a:t>
            </a:r>
            <a:r>
              <a:rPr lang="en-US" sz="2000" dirty="0">
                <a:latin typeface="+mn-lt"/>
                <a:cs typeface="Times New Roman" charset="0"/>
              </a:rPr>
              <a:t>industry</a:t>
            </a:r>
          </a:p>
          <a:p>
            <a:pPr lvl="1">
              <a:lnSpc>
                <a:spcPct val="80000"/>
              </a:lnSpc>
            </a:pPr>
            <a:r>
              <a:rPr lang="en-US" sz="2000" dirty="0">
                <a:latin typeface="+mn-lt"/>
                <a:cs typeface="Times New Roman" charset="0"/>
              </a:rPr>
              <a:t>Each sector showed a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positive relationship</a:t>
            </a:r>
            <a:endParaRPr lang="en-US" sz="2000" dirty="0">
              <a:latin typeface="+mn-lt"/>
              <a:cs typeface="Times New Roman" charset="0"/>
            </a:endParaRPr>
          </a:p>
          <a:p>
            <a:pPr lvl="1">
              <a:lnSpc>
                <a:spcPct val="80000"/>
              </a:lnSpc>
            </a:pPr>
            <a:r>
              <a:rPr lang="en-US" sz="2000" dirty="0">
                <a:latin typeface="+mn-lt"/>
                <a:cs typeface="Times New Roman" charset="0"/>
              </a:rPr>
              <a:t>Employer type was confounded with </a:t>
            </a:r>
            <a:r>
              <a:rPr lang="en-US" sz="2000" dirty="0" smtClean="0">
                <a:latin typeface="+mn-lt"/>
                <a:cs typeface="Times New Roman" charset="0"/>
              </a:rPr>
              <a:t/>
            </a:r>
            <a:br>
              <a:rPr lang="en-US" sz="2000" dirty="0" smtClean="0">
                <a:latin typeface="+mn-lt"/>
                <a:cs typeface="Times New Roman" charset="0"/>
              </a:rPr>
            </a:br>
            <a:r>
              <a:rPr lang="en-US" sz="2000" dirty="0" smtClean="0">
                <a:latin typeface="+mn-lt"/>
                <a:cs typeface="Times New Roman" charset="0"/>
              </a:rPr>
              <a:t>degree </a:t>
            </a:r>
            <a:r>
              <a:rPr lang="en-US" sz="2000" dirty="0">
                <a:latin typeface="+mn-lt"/>
                <a:cs typeface="Times New Roman" charset="0"/>
              </a:rPr>
              <a:t>level</a:t>
            </a:r>
          </a:p>
        </p:txBody>
      </p:sp>
      <p:sp>
        <p:nvSpPr>
          <p:cNvPr id="4" name="Half Frame 3"/>
          <p:cNvSpPr/>
          <p:nvPr/>
        </p:nvSpPr>
        <p:spPr bwMode="auto">
          <a:xfrm rot="16200000">
            <a:off x="5789805" y="2995902"/>
            <a:ext cx="3352800" cy="3355589"/>
          </a:xfrm>
          <a:prstGeom prst="halfFrame">
            <a:avLst>
              <a:gd name="adj1" fmla="val 792"/>
              <a:gd name="adj2" fmla="val 916"/>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en-US">
              <a:latin typeface="Arial" pitchFamily="34" charset="0"/>
              <a:ea typeface="+mn-ea"/>
              <a:cs typeface="Arial" pitchFamily="34" charset="0"/>
            </a:endParaRPr>
          </a:p>
        </p:txBody>
      </p:sp>
      <p:sp>
        <p:nvSpPr>
          <p:cNvPr id="73733" name="Oval 4"/>
          <p:cNvSpPr>
            <a:spLocks noChangeArrowheads="1"/>
          </p:cNvSpPr>
          <p:nvPr/>
        </p:nvSpPr>
        <p:spPr bwMode="auto">
          <a:xfrm rot="1257787">
            <a:off x="5837035" y="4225603"/>
            <a:ext cx="3328988" cy="145415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grpSp>
        <p:nvGrpSpPr>
          <p:cNvPr id="2" name="Group 12"/>
          <p:cNvGrpSpPr>
            <a:grpSpLocks/>
          </p:cNvGrpSpPr>
          <p:nvPr/>
        </p:nvGrpSpPr>
        <p:grpSpPr bwMode="auto">
          <a:xfrm>
            <a:off x="5848529" y="4130772"/>
            <a:ext cx="3167063" cy="1685925"/>
            <a:chOff x="5673567" y="2362227"/>
            <a:chExt cx="3166573" cy="1686590"/>
          </a:xfrm>
        </p:grpSpPr>
        <p:sp>
          <p:nvSpPr>
            <p:cNvPr id="73735" name="Oval 5"/>
            <p:cNvSpPr>
              <a:spLocks noChangeArrowheads="1"/>
            </p:cNvSpPr>
            <p:nvPr/>
          </p:nvSpPr>
          <p:spPr bwMode="auto">
            <a:xfrm rot="-1703710">
              <a:off x="5673567" y="2362227"/>
              <a:ext cx="1066800" cy="416109"/>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6" name="Oval 6"/>
            <p:cNvSpPr>
              <a:spLocks noChangeArrowheads="1"/>
            </p:cNvSpPr>
            <p:nvPr/>
          </p:nvSpPr>
          <p:spPr bwMode="auto">
            <a:xfrm rot="-1703710">
              <a:off x="5915086" y="2594429"/>
              <a:ext cx="1471122" cy="452346"/>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7" name="Oval 9"/>
            <p:cNvSpPr>
              <a:spLocks noChangeArrowheads="1"/>
            </p:cNvSpPr>
            <p:nvPr/>
          </p:nvSpPr>
          <p:spPr bwMode="auto">
            <a:xfrm rot="-1703710">
              <a:off x="6276558" y="2873343"/>
              <a:ext cx="1672219"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8" name="Oval 10"/>
            <p:cNvSpPr>
              <a:spLocks noChangeArrowheads="1"/>
            </p:cNvSpPr>
            <p:nvPr/>
          </p:nvSpPr>
          <p:spPr bwMode="auto">
            <a:xfrm rot="-1703710">
              <a:off x="6919808" y="3173355"/>
              <a:ext cx="1599746" cy="53340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sp>
          <p:nvSpPr>
            <p:cNvPr id="73739" name="Oval 11"/>
            <p:cNvSpPr>
              <a:spLocks noChangeArrowheads="1"/>
            </p:cNvSpPr>
            <p:nvPr/>
          </p:nvSpPr>
          <p:spPr bwMode="auto">
            <a:xfrm rot="-1703710">
              <a:off x="7773340" y="3462407"/>
              <a:ext cx="1066800" cy="586410"/>
            </a:xfrm>
            <a:prstGeom prst="ellipse">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endParaRPr lang="en-US"/>
            </a:p>
          </p:txBody>
        </p:sp>
      </p:grpSp>
      <p:sp>
        <p:nvSpPr>
          <p:cNvPr id="12" name="Rectangle 1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88141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749591"/>
            <a:ext cx="264469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 small p makes the </a:t>
            </a:r>
            <a:br>
              <a:rPr lang="en-US" dirty="0" smtClean="0"/>
            </a:br>
            <a:r>
              <a:rPr lang="en-US" dirty="0" smtClean="0"/>
              <a:t>hypothesis more plausible</a:t>
            </a:r>
            <a:endParaRPr lang="en-US" dirty="0"/>
          </a:p>
        </p:txBody>
      </p:sp>
    </p:spTree>
    <p:extLst>
      <p:ext uri="{BB962C8B-B14F-4D97-AF65-F5344CB8AC3E}">
        <p14:creationId xmlns:p14="http://schemas.microsoft.com/office/powerpoint/2010/main" val="26190124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Errors</a:t>
            </a:r>
            <a:endParaRPr lang="en-US" dirty="0"/>
          </a:p>
        </p:txBody>
      </p:sp>
      <p:graphicFrame>
        <p:nvGraphicFramePr>
          <p:cNvPr id="7" name="Group 37"/>
          <p:cNvGraphicFramePr>
            <a:graphicFrameLocks noGrp="1"/>
          </p:cNvGraphicFramePr>
          <p:nvPr>
            <p:extLst>
              <p:ext uri="{D42A27DB-BD31-4B8C-83A1-F6EECF244321}">
                <p14:modId xmlns:p14="http://schemas.microsoft.com/office/powerpoint/2010/main" val="1094376957"/>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1720458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19871" r="-19871"/>
          <a:stretch>
            <a:fillRect/>
          </a:stretch>
        </p:blipFill>
        <p:spPr/>
      </p:pic>
      <p:sp>
        <p:nvSpPr>
          <p:cNvPr id="3" name="Rectangle 2"/>
          <p:cNvSpPr/>
          <p:nvPr/>
        </p:nvSpPr>
        <p:spPr>
          <a:xfrm>
            <a:off x="971550" y="6334780"/>
            <a:ext cx="7715250" cy="523220"/>
          </a:xfrm>
          <a:prstGeom prst="rect">
            <a:avLst/>
          </a:prstGeom>
        </p:spPr>
        <p:txBody>
          <a:bodyPr wrap="square">
            <a:spAutoFit/>
          </a:bodyPr>
          <a:lstStyle/>
          <a:p>
            <a:r>
              <a:rPr lang="en-US" sz="1400" dirty="0" err="1"/>
              <a:t>Leibovici</a:t>
            </a:r>
            <a:r>
              <a:rPr lang="en-US" sz="1400" dirty="0"/>
              <a:t>, L. (2001). Effects of remote, retroactive intercessory prayer on outcomes in patients with bloodstream infection: </a:t>
            </a:r>
            <a:r>
              <a:rPr lang="en-US" sz="1400" dirty="0" err="1"/>
              <a:t>Randomised</a:t>
            </a:r>
            <a:r>
              <a:rPr lang="en-US" sz="1400" dirty="0"/>
              <a:t> controlled trial. </a:t>
            </a:r>
            <a:r>
              <a:rPr lang="en-US" sz="1400" i="1" dirty="0" err="1"/>
              <a:t>Bmj</a:t>
            </a:r>
            <a:r>
              <a:rPr lang="en-US" sz="1400" dirty="0"/>
              <a:t>, </a:t>
            </a:r>
            <a:r>
              <a:rPr lang="en-US" sz="1400" i="1" dirty="0"/>
              <a:t>323</a:t>
            </a:r>
            <a:r>
              <a:rPr lang="en-US" sz="1400" dirty="0"/>
              <a:t>(7327), 1450-1451. </a:t>
            </a:r>
          </a:p>
        </p:txBody>
      </p:sp>
    </p:spTree>
    <p:extLst>
      <p:ext uri="{BB962C8B-B14F-4D97-AF65-F5344CB8AC3E}">
        <p14:creationId xmlns:p14="http://schemas.microsoft.com/office/powerpoint/2010/main" val="11486405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16473820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709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(false positive).  Directly affected by </a:t>
            </a:r>
            <a:r>
              <a:rPr lang="en-US" dirty="0">
                <a:sym typeface="Symbol" charset="0"/>
              </a:rPr>
              <a:t>p</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13355433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ext uri="{D42A27DB-BD31-4B8C-83A1-F6EECF244321}">
                <p14:modId xmlns:p14="http://schemas.microsoft.com/office/powerpoint/2010/main" val="1648267739"/>
              </p:ext>
            </p:extLst>
          </p:nvPr>
        </p:nvGraphicFramePr>
        <p:xfrm>
          <a:off x="1567351" y="1478704"/>
          <a:ext cx="5958630" cy="3688079"/>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a:ln>
                            <a:noFill/>
                          </a:ln>
                          <a:effectLst/>
                          <a:sym typeface="Symbol" charset="0"/>
                        </a:rPr>
                        <a:t>Type I </a:t>
                      </a:r>
                      <a:r>
                        <a:rPr kumimoji="0" lang="en-US" sz="2800" u="none" strike="noStrike" cap="none" normalizeH="0" baseline="0" dirty="0" smtClean="0">
                          <a:ln>
                            <a:noFill/>
                          </a:ln>
                          <a:effectLst/>
                          <a:sym typeface="Symbol" charset="0"/>
                        </a:rPr>
                        <a:t>error</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709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(false negative) Indirectly affected by </a:t>
            </a:r>
            <a:r>
              <a:rPr lang="en-US" dirty="0" smtClean="0">
                <a:sym typeface="Symbol" charset="0"/>
              </a:rPr>
              <a:t>p: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4967925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3"/>
          </p:nvPr>
        </p:nvSpPr>
        <p:spPr/>
        <p:txBody>
          <a:bodyPr/>
          <a:lstStyle/>
          <a:p>
            <a:r>
              <a:rPr lang="en-US" dirty="0" smtClean="0"/>
              <a:t>Example Text </a:t>
            </a:r>
            <a:endParaRPr lang="en-US" dirty="0"/>
          </a:p>
        </p:txBody>
      </p:sp>
      <p:sp>
        <p:nvSpPr>
          <p:cNvPr id="12" name="Content Placeholder 11"/>
          <p:cNvSpPr>
            <a:spLocks noGrp="1"/>
          </p:cNvSpPr>
          <p:nvPr>
            <p:ph sz="quarter" idx="4"/>
          </p:nvPr>
        </p:nvSpPr>
        <p:spPr>
          <a:xfrm>
            <a:off x="4405847" y="2358695"/>
            <a:ext cx="3771900" cy="3739567"/>
          </a:xfrm>
        </p:spPr>
        <p:txBody>
          <a:bodyPr/>
          <a:lstStyle/>
          <a:p>
            <a:pPr marL="0" indent="0">
              <a:buNone/>
            </a:pPr>
            <a:r>
              <a:rPr lang="en-US" sz="1800" dirty="0" smtClean="0"/>
              <a:t>Minimum:</a:t>
            </a:r>
          </a:p>
          <a:p>
            <a:pPr lvl="1"/>
            <a:r>
              <a:rPr lang="en-US" sz="1800" dirty="0" smtClean="0"/>
              <a:t>P value</a:t>
            </a:r>
          </a:p>
          <a:p>
            <a:pPr lvl="1"/>
            <a:r>
              <a:rPr lang="en-US" sz="1800" dirty="0" smtClean="0"/>
              <a:t>Effect size</a:t>
            </a:r>
          </a:p>
          <a:p>
            <a:pPr lvl="1"/>
            <a:r>
              <a:rPr lang="en-US" sz="1800" dirty="0" smtClean="0"/>
              <a:t>Verification of normality/independence</a:t>
            </a:r>
          </a:p>
          <a:p>
            <a:pPr lvl="1"/>
            <a:r>
              <a:rPr lang="en-US" sz="1800" dirty="0"/>
              <a:t>Sampling </a:t>
            </a:r>
            <a:r>
              <a:rPr lang="en-US" sz="1800" dirty="0" smtClean="0"/>
              <a:t>strategy</a:t>
            </a:r>
          </a:p>
          <a:p>
            <a:pPr marL="0" indent="0">
              <a:buNone/>
            </a:pPr>
            <a:r>
              <a:rPr lang="en-US" sz="1800" dirty="0" smtClean="0"/>
              <a:t>Good extras</a:t>
            </a:r>
          </a:p>
          <a:p>
            <a:pPr lvl="1"/>
            <a:r>
              <a:rPr lang="en-US" sz="1800" dirty="0" smtClean="0"/>
              <a:t>Confidence Intervals </a:t>
            </a:r>
          </a:p>
          <a:p>
            <a:pPr lvl="1"/>
            <a:r>
              <a:rPr lang="en-US" sz="1800" dirty="0" smtClean="0"/>
              <a:t>Power</a:t>
            </a:r>
          </a:p>
          <a:p>
            <a:pPr lvl="1"/>
            <a:r>
              <a:rPr lang="en-US" sz="1800" dirty="0" smtClean="0"/>
              <a:t>Study plan (what was added/original)</a:t>
            </a:r>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2" name="Title 1"/>
          <p:cNvSpPr>
            <a:spLocks noGrp="1"/>
          </p:cNvSpPr>
          <p:nvPr>
            <p:ph type="title"/>
          </p:nvPr>
        </p:nvSpPr>
        <p:spPr/>
        <p:txBody>
          <a:bodyPr/>
          <a:lstStyle/>
          <a:p>
            <a:r>
              <a:rPr lang="en-US" dirty="0" smtClean="0"/>
              <a:t>Reporting Should Help Document</a:t>
            </a:r>
            <a:endParaRPr lang="en-US" dirty="0"/>
          </a:p>
        </p:txBody>
      </p:sp>
      <p:sp>
        <p:nvSpPr>
          <p:cNvPr id="13" name="Text Placeholder 12"/>
          <p:cNvSpPr>
            <a:spLocks noGrp="1"/>
          </p:cNvSpPr>
          <p:nvPr>
            <p:ph type="body" idx="1"/>
          </p:nvPr>
        </p:nvSpPr>
        <p:spPr/>
        <p:txBody>
          <a:bodyPr/>
          <a:lstStyle/>
          <a:p>
            <a:r>
              <a:rPr lang="en-US" dirty="0" smtClean="0"/>
              <a:t>Example Graphs [Dunlop]</a:t>
            </a:r>
            <a:endParaRPr lang="en-US" dirty="0"/>
          </a:p>
        </p:txBody>
      </p:sp>
      <p:pic>
        <p:nvPicPr>
          <p:cNvPr id="7" name="Content Placeholder 6" descr="Screen Shot 2015-02-14 at 7.03.21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650" r="16650"/>
          <a:stretch/>
        </p:blipFill>
        <p:spPr>
          <a:xfrm>
            <a:off x="465996" y="2231696"/>
            <a:ext cx="3771900" cy="3739567"/>
          </a:xfrm>
        </p:spPr>
      </p:pic>
      <p:sp>
        <p:nvSpPr>
          <p:cNvPr id="8" name="TextBox 7"/>
          <p:cNvSpPr txBox="1"/>
          <p:nvPr/>
        </p:nvSpPr>
        <p:spPr>
          <a:xfrm>
            <a:off x="7154333" y="2723444"/>
            <a:ext cx="184666" cy="369332"/>
          </a:xfrm>
          <a:prstGeom prst="rect">
            <a:avLst/>
          </a:prstGeom>
          <a:noFill/>
        </p:spPr>
        <p:txBody>
          <a:bodyPr wrap="none" rtlCol="0">
            <a:spAutoFit/>
          </a:bodyPr>
          <a:lstStyle/>
          <a:p>
            <a:endParaRPr lang="en-US" dirty="0"/>
          </a:p>
        </p:txBody>
      </p:sp>
      <p:sp>
        <p:nvSpPr>
          <p:cNvPr id="3" name="TextBox 2"/>
          <p:cNvSpPr txBox="1"/>
          <p:nvPr/>
        </p:nvSpPr>
        <p:spPr>
          <a:xfrm>
            <a:off x="329921" y="3501998"/>
            <a:ext cx="5723748" cy="646331"/>
          </a:xfrm>
          <a:prstGeom prst="rect">
            <a:avLst/>
          </a:prstGeom>
          <a:noFill/>
        </p:spPr>
        <p:txBody>
          <a:bodyPr wrap="square" rtlCol="0">
            <a:spAutoFit/>
          </a:bodyPr>
          <a:lstStyle/>
          <a:p>
            <a:r>
              <a:rPr lang="en-US" dirty="0" smtClean="0"/>
              <a:t>Means only (bad)	Means + error bars </a:t>
            </a:r>
            <a:br>
              <a:rPr lang="en-US" dirty="0" smtClean="0"/>
            </a:br>
            <a:r>
              <a:rPr lang="en-US" dirty="0" smtClean="0"/>
              <a:t>			         (minimal)</a:t>
            </a:r>
            <a:endParaRPr lang="en-US" dirty="0"/>
          </a:p>
        </p:txBody>
      </p:sp>
      <p:sp>
        <p:nvSpPr>
          <p:cNvPr id="9" name="TextBox 8"/>
          <p:cNvSpPr txBox="1"/>
          <p:nvPr/>
        </p:nvSpPr>
        <p:spPr>
          <a:xfrm>
            <a:off x="329921" y="5801157"/>
            <a:ext cx="3338975" cy="646331"/>
          </a:xfrm>
          <a:prstGeom prst="rect">
            <a:avLst/>
          </a:prstGeom>
          <a:noFill/>
        </p:spPr>
        <p:txBody>
          <a:bodyPr wrap="square" rtlCol="0">
            <a:spAutoFit/>
          </a:bodyPr>
          <a:lstStyle/>
          <a:p>
            <a:r>
              <a:rPr lang="en-US" dirty="0" smtClean="0"/>
              <a:t>Means + Scatterplot (domain appropriate and informative)</a:t>
            </a:r>
            <a:endParaRPr lang="en-US" dirty="0"/>
          </a:p>
        </p:txBody>
      </p:sp>
    </p:spTree>
    <p:extLst>
      <p:ext uri="{BB962C8B-B14F-4D97-AF65-F5344CB8AC3E}">
        <p14:creationId xmlns:p14="http://schemas.microsoft.com/office/powerpoint/2010/main" val="27786638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Cause?</a:t>
            </a:r>
            <a:endParaRPr lang="en-US" dirty="0"/>
          </a:p>
        </p:txBody>
      </p:sp>
      <p:sp>
        <p:nvSpPr>
          <p:cNvPr id="3" name="Content Placeholder 2"/>
          <p:cNvSpPr>
            <a:spLocks noGrp="1"/>
          </p:cNvSpPr>
          <p:nvPr>
            <p:ph idx="1"/>
          </p:nvPr>
        </p:nvSpPr>
        <p:spPr/>
        <p:txBody>
          <a:bodyPr/>
          <a:lstStyle/>
          <a:p>
            <a:r>
              <a:rPr lang="en-US" dirty="0" smtClean="0"/>
              <a:t>Why is it hard to prove causality</a:t>
            </a:r>
          </a:p>
          <a:p>
            <a:r>
              <a:rPr lang="en-US" dirty="0" smtClean="0"/>
              <a:t>Why do we need to prove causality?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27714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Causality has consequences</a:t>
            </a:r>
            <a:endParaRPr lang="en-US" dirty="0"/>
          </a:p>
        </p:txBody>
      </p:sp>
      <p:sp>
        <p:nvSpPr>
          <p:cNvPr id="3" name="Content Placeholder 2"/>
          <p:cNvSpPr>
            <a:spLocks noGrp="1"/>
          </p:cNvSpPr>
          <p:nvPr>
            <p:ph idx="1"/>
          </p:nvPr>
        </p:nvSpPr>
        <p:spPr/>
        <p:txBody>
          <a:bodyPr>
            <a:normAutofit lnSpcReduction="10000"/>
          </a:bodyPr>
          <a:lstStyle/>
          <a:p>
            <a:r>
              <a:rPr lang="en-US" dirty="0" smtClean="0"/>
              <a:t>Sally Clark’s 1</a:t>
            </a:r>
            <a:r>
              <a:rPr lang="en-US" baseline="30000" dirty="0" smtClean="0"/>
              <a:t>st</a:t>
            </a:r>
            <a:r>
              <a:rPr lang="en-US" dirty="0" smtClean="0"/>
              <a:t> son died in 1996, as a result of SIDS</a:t>
            </a:r>
          </a:p>
          <a:p>
            <a:r>
              <a:rPr lang="en-US" dirty="0" smtClean="0"/>
              <a:t>Her 2</a:t>
            </a:r>
            <a:r>
              <a:rPr lang="en-US" baseline="30000" dirty="0" smtClean="0"/>
              <a:t>nd</a:t>
            </a:r>
            <a:r>
              <a:rPr lang="en-US" dirty="0" smtClean="0"/>
              <a:t> son died in 1999, also as a result of SIDS</a:t>
            </a:r>
          </a:p>
          <a:p>
            <a:endParaRPr lang="en-US" dirty="0"/>
          </a:p>
          <a:p>
            <a:r>
              <a:rPr lang="en-US" dirty="0" smtClean="0"/>
              <a:t>Prosecutors argued too unlikely to both be SIDS, must be murder.</a:t>
            </a:r>
          </a:p>
          <a:p>
            <a:pPr lvl="1"/>
            <a:r>
              <a:rPr lang="en-US" dirty="0" smtClean="0"/>
              <a:t>Chance of SIDS = 1/8,543 so chance of 2 deaths = 1/(8,543*8,543)  (</a:t>
            </a:r>
            <a:r>
              <a:rPr lang="en-US" dirty="0" err="1" smtClean="0"/>
              <a:t>approx</a:t>
            </a:r>
            <a:r>
              <a:rPr lang="en-US" dirty="0" smtClean="0"/>
              <a:t> 1 in 73 million)</a:t>
            </a:r>
          </a:p>
          <a:p>
            <a:pPr lvl="1"/>
            <a:r>
              <a:rPr lang="en-US" dirty="0" smtClean="0"/>
              <a:t>What’s wrong with this?</a:t>
            </a:r>
            <a:endParaRPr lang="en-US" dirty="0"/>
          </a:p>
        </p:txBody>
      </p:sp>
      <p:sp>
        <p:nvSpPr>
          <p:cNvPr id="4" name="TextBox 3"/>
          <p:cNvSpPr txBox="1"/>
          <p:nvPr/>
        </p:nvSpPr>
        <p:spPr>
          <a:xfrm>
            <a:off x="2208362" y="6599142"/>
            <a:ext cx="184666" cy="369332"/>
          </a:xfrm>
          <a:prstGeom prst="rect">
            <a:avLst/>
          </a:prstGeom>
          <a:noFill/>
        </p:spPr>
        <p:txBody>
          <a:bodyPr wrap="none" rtlCol="0">
            <a:spAutoFit/>
          </a:bodyPr>
          <a:lstStyle/>
          <a:p>
            <a:endParaRPr lang="en-US" dirty="0"/>
          </a:p>
        </p:txBody>
      </p:sp>
      <p:sp>
        <p:nvSpPr>
          <p:cNvPr id="5" name="TextBox 4"/>
          <p:cNvSpPr txBox="1"/>
          <p:nvPr/>
        </p:nvSpPr>
        <p:spPr>
          <a:xfrm>
            <a:off x="1104181" y="6709588"/>
            <a:ext cx="184666" cy="369332"/>
          </a:xfrm>
          <a:prstGeom prst="rect">
            <a:avLst/>
          </a:prstGeom>
          <a:noFill/>
        </p:spPr>
        <p:txBody>
          <a:bodyPr wrap="none" rtlCol="0">
            <a:spAutoFit/>
          </a:bodyPr>
          <a:lstStyle/>
          <a:p>
            <a:endParaRPr lang="en-US" dirty="0"/>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6905422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033889" y="4230308"/>
            <a:ext cx="5886355" cy="430032"/>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580015" y="4065295"/>
            <a:ext cx="0" cy="2900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7195" y="3626387"/>
            <a:ext cx="813043" cy="307777"/>
          </a:xfrm>
          <a:prstGeom prst="rect">
            <a:avLst/>
          </a:prstGeom>
          <a:noFill/>
        </p:spPr>
        <p:txBody>
          <a:bodyPr wrap="none" rtlCol="0">
            <a:spAutoFit/>
          </a:bodyPr>
          <a:lstStyle/>
          <a:p>
            <a:r>
              <a:rPr lang="en-US" sz="1400" dirty="0" smtClean="0"/>
              <a:t>Aristotle</a:t>
            </a:r>
            <a:endParaRPr lang="en-US" sz="1400" dirty="0"/>
          </a:p>
        </p:txBody>
      </p:sp>
      <p:sp>
        <p:nvSpPr>
          <p:cNvPr id="9" name="TextBox 8"/>
          <p:cNvSpPr txBox="1"/>
          <p:nvPr/>
        </p:nvSpPr>
        <p:spPr>
          <a:xfrm>
            <a:off x="267195" y="4635991"/>
            <a:ext cx="736819" cy="292388"/>
          </a:xfrm>
          <a:prstGeom prst="rect">
            <a:avLst/>
          </a:prstGeom>
          <a:noFill/>
        </p:spPr>
        <p:txBody>
          <a:bodyPr wrap="none" rtlCol="0">
            <a:spAutoFit/>
          </a:bodyPr>
          <a:lstStyle/>
          <a:p>
            <a:r>
              <a:rPr lang="en-US" sz="1300" dirty="0" smtClean="0"/>
              <a:t>350 BCE</a:t>
            </a:r>
            <a:endParaRPr lang="en-US" sz="1300" dirty="0"/>
          </a:p>
        </p:txBody>
      </p:sp>
      <p:cxnSp>
        <p:nvCxnSpPr>
          <p:cNvPr id="10" name="Straight Connector 9"/>
          <p:cNvCxnSpPr/>
          <p:nvPr/>
        </p:nvCxnSpPr>
        <p:spPr>
          <a:xfrm flipV="1">
            <a:off x="3522495" y="4055294"/>
            <a:ext cx="0" cy="2900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10694" y="3785054"/>
            <a:ext cx="623601" cy="307777"/>
          </a:xfrm>
          <a:prstGeom prst="rect">
            <a:avLst/>
          </a:prstGeom>
          <a:noFill/>
        </p:spPr>
        <p:txBody>
          <a:bodyPr wrap="none" rtlCol="0">
            <a:spAutoFit/>
          </a:bodyPr>
          <a:lstStyle/>
          <a:p>
            <a:r>
              <a:rPr lang="en-US" sz="1400" dirty="0" smtClean="0"/>
              <a:t>Hume</a:t>
            </a:r>
            <a:endParaRPr lang="en-US" sz="1400" dirty="0"/>
          </a:p>
        </p:txBody>
      </p:sp>
      <p:sp>
        <p:nvSpPr>
          <p:cNvPr id="14" name="TextBox 13"/>
          <p:cNvSpPr txBox="1"/>
          <p:nvPr/>
        </p:nvSpPr>
        <p:spPr>
          <a:xfrm>
            <a:off x="3151155" y="4650339"/>
            <a:ext cx="742680" cy="292388"/>
          </a:xfrm>
          <a:prstGeom prst="rect">
            <a:avLst/>
          </a:prstGeom>
          <a:noFill/>
        </p:spPr>
        <p:txBody>
          <a:bodyPr wrap="none" rtlCol="0">
            <a:spAutoFit/>
          </a:bodyPr>
          <a:lstStyle/>
          <a:p>
            <a:r>
              <a:rPr lang="en-US" sz="1300" dirty="0" smtClean="0"/>
              <a:t>1739-40</a:t>
            </a:r>
            <a:endParaRPr lang="en-US" sz="1300" dirty="0"/>
          </a:p>
        </p:txBody>
      </p:sp>
      <p:cxnSp>
        <p:nvCxnSpPr>
          <p:cNvPr id="17" name="Straight Connector 16"/>
          <p:cNvCxnSpPr/>
          <p:nvPr/>
        </p:nvCxnSpPr>
        <p:spPr>
          <a:xfrm flipV="1">
            <a:off x="4914970" y="4049539"/>
            <a:ext cx="0" cy="2900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684084" y="3779299"/>
            <a:ext cx="461773" cy="307777"/>
          </a:xfrm>
          <a:prstGeom prst="rect">
            <a:avLst/>
          </a:prstGeom>
          <a:noFill/>
        </p:spPr>
        <p:txBody>
          <a:bodyPr wrap="none" rtlCol="0">
            <a:spAutoFit/>
          </a:bodyPr>
          <a:lstStyle/>
          <a:p>
            <a:r>
              <a:rPr lang="en-US" sz="1400" dirty="0" smtClean="0"/>
              <a:t>Mill</a:t>
            </a:r>
            <a:endParaRPr lang="en-US" sz="1400" dirty="0"/>
          </a:p>
        </p:txBody>
      </p:sp>
      <p:sp>
        <p:nvSpPr>
          <p:cNvPr id="19" name="TextBox 18"/>
          <p:cNvSpPr txBox="1"/>
          <p:nvPr/>
        </p:nvSpPr>
        <p:spPr>
          <a:xfrm>
            <a:off x="4640646" y="4660340"/>
            <a:ext cx="522649" cy="292388"/>
          </a:xfrm>
          <a:prstGeom prst="rect">
            <a:avLst/>
          </a:prstGeom>
          <a:noFill/>
        </p:spPr>
        <p:txBody>
          <a:bodyPr wrap="none" rtlCol="0">
            <a:spAutoFit/>
          </a:bodyPr>
          <a:lstStyle/>
          <a:p>
            <a:r>
              <a:rPr lang="en-US" sz="1300" dirty="0" smtClean="0"/>
              <a:t>1843</a:t>
            </a:r>
            <a:endParaRPr lang="en-US" sz="1300" dirty="0"/>
          </a:p>
        </p:txBody>
      </p:sp>
      <p:cxnSp>
        <p:nvCxnSpPr>
          <p:cNvPr id="20" name="Straight Connector 19"/>
          <p:cNvCxnSpPr/>
          <p:nvPr/>
        </p:nvCxnSpPr>
        <p:spPr>
          <a:xfrm flipV="1">
            <a:off x="6340911" y="4047437"/>
            <a:ext cx="0" cy="29002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68388" y="3051166"/>
            <a:ext cx="777276" cy="307777"/>
          </a:xfrm>
          <a:prstGeom prst="rect">
            <a:avLst/>
          </a:prstGeom>
          <a:noFill/>
        </p:spPr>
        <p:txBody>
          <a:bodyPr wrap="none" rtlCol="0">
            <a:spAutoFit/>
          </a:bodyPr>
          <a:lstStyle/>
          <a:p>
            <a:r>
              <a:rPr lang="en-US" sz="1400" dirty="0" smtClean="0"/>
              <a:t>Granger</a:t>
            </a:r>
            <a:endParaRPr lang="en-US" sz="1400" dirty="0"/>
          </a:p>
        </p:txBody>
      </p:sp>
      <p:sp>
        <p:nvSpPr>
          <p:cNvPr id="22" name="TextBox 21"/>
          <p:cNvSpPr txBox="1"/>
          <p:nvPr/>
        </p:nvSpPr>
        <p:spPr>
          <a:xfrm>
            <a:off x="6066587" y="4660340"/>
            <a:ext cx="761747" cy="292388"/>
          </a:xfrm>
          <a:prstGeom prst="rect">
            <a:avLst/>
          </a:prstGeom>
          <a:noFill/>
        </p:spPr>
        <p:txBody>
          <a:bodyPr wrap="none" rtlCol="0">
            <a:spAutoFit/>
          </a:bodyPr>
          <a:lstStyle/>
          <a:p>
            <a:r>
              <a:rPr lang="en-US" sz="1300" dirty="0" smtClean="0"/>
              <a:t>1965/74</a:t>
            </a:r>
            <a:endParaRPr lang="en-US" sz="1300" dirty="0"/>
          </a:p>
        </p:txBody>
      </p:sp>
      <p:cxnSp>
        <p:nvCxnSpPr>
          <p:cNvPr id="23" name="Straight Connector 22"/>
          <p:cNvCxnSpPr/>
          <p:nvPr/>
        </p:nvCxnSpPr>
        <p:spPr>
          <a:xfrm flipV="1">
            <a:off x="6727026" y="3348943"/>
            <a:ext cx="0" cy="9885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984796" y="3632620"/>
            <a:ext cx="712229" cy="307777"/>
          </a:xfrm>
          <a:prstGeom prst="rect">
            <a:avLst/>
          </a:prstGeom>
          <a:noFill/>
        </p:spPr>
        <p:txBody>
          <a:bodyPr wrap="none" rtlCol="0">
            <a:spAutoFit/>
          </a:bodyPr>
          <a:lstStyle/>
          <a:p>
            <a:r>
              <a:rPr lang="en-US" sz="1400" dirty="0" smtClean="0"/>
              <a:t>Mackie</a:t>
            </a:r>
            <a:endParaRPr lang="en-US" sz="1400" dirty="0"/>
          </a:p>
        </p:txBody>
      </p:sp>
      <p:sp>
        <p:nvSpPr>
          <p:cNvPr id="25" name="TextBox 24"/>
          <p:cNvSpPr txBox="1"/>
          <p:nvPr/>
        </p:nvSpPr>
        <p:spPr>
          <a:xfrm>
            <a:off x="6452702" y="4846012"/>
            <a:ext cx="522649" cy="292388"/>
          </a:xfrm>
          <a:prstGeom prst="rect">
            <a:avLst/>
          </a:prstGeom>
          <a:noFill/>
        </p:spPr>
        <p:txBody>
          <a:bodyPr wrap="none" rtlCol="0">
            <a:spAutoFit/>
          </a:bodyPr>
          <a:lstStyle/>
          <a:p>
            <a:r>
              <a:rPr lang="en-US" sz="1300" dirty="0" smtClean="0"/>
              <a:t>1969</a:t>
            </a:r>
            <a:endParaRPr lang="en-US" sz="1300" dirty="0"/>
          </a:p>
        </p:txBody>
      </p:sp>
      <p:sp>
        <p:nvSpPr>
          <p:cNvPr id="27" name="TextBox 26"/>
          <p:cNvSpPr txBox="1"/>
          <p:nvPr/>
        </p:nvSpPr>
        <p:spPr>
          <a:xfrm>
            <a:off x="8040260" y="2761653"/>
            <a:ext cx="601334" cy="307777"/>
          </a:xfrm>
          <a:prstGeom prst="rect">
            <a:avLst/>
          </a:prstGeom>
          <a:noFill/>
        </p:spPr>
        <p:txBody>
          <a:bodyPr wrap="none" rtlCol="0">
            <a:spAutoFit/>
          </a:bodyPr>
          <a:lstStyle/>
          <a:p>
            <a:r>
              <a:rPr lang="en-US" sz="1400" dirty="0" smtClean="0"/>
              <a:t>Pearl,</a:t>
            </a:r>
            <a:endParaRPr lang="en-US" sz="1400" dirty="0"/>
          </a:p>
        </p:txBody>
      </p:sp>
      <p:sp>
        <p:nvSpPr>
          <p:cNvPr id="28" name="TextBox 27"/>
          <p:cNvSpPr txBox="1"/>
          <p:nvPr/>
        </p:nvSpPr>
        <p:spPr>
          <a:xfrm>
            <a:off x="6560788" y="2733388"/>
            <a:ext cx="709687" cy="307777"/>
          </a:xfrm>
          <a:prstGeom prst="rect">
            <a:avLst/>
          </a:prstGeom>
          <a:noFill/>
        </p:spPr>
        <p:txBody>
          <a:bodyPr wrap="none" rtlCol="0">
            <a:spAutoFit/>
          </a:bodyPr>
          <a:lstStyle/>
          <a:p>
            <a:r>
              <a:rPr lang="en-US" sz="1400" dirty="0" err="1" smtClean="0"/>
              <a:t>Suppes</a:t>
            </a:r>
            <a:endParaRPr lang="en-US" sz="1400" dirty="0"/>
          </a:p>
        </p:txBody>
      </p:sp>
      <p:cxnSp>
        <p:nvCxnSpPr>
          <p:cNvPr id="29" name="Straight Connector 28"/>
          <p:cNvCxnSpPr>
            <a:endCxn id="28" idx="2"/>
          </p:cNvCxnSpPr>
          <p:nvPr/>
        </p:nvCxnSpPr>
        <p:spPr>
          <a:xfrm flipV="1">
            <a:off x="6915632" y="3041165"/>
            <a:ext cx="0" cy="131415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654307" y="5058418"/>
            <a:ext cx="522649" cy="292388"/>
          </a:xfrm>
          <a:prstGeom prst="rect">
            <a:avLst/>
          </a:prstGeom>
          <a:noFill/>
        </p:spPr>
        <p:txBody>
          <a:bodyPr wrap="none" rtlCol="0">
            <a:spAutoFit/>
          </a:bodyPr>
          <a:lstStyle/>
          <a:p>
            <a:r>
              <a:rPr lang="en-US" sz="1300" dirty="0" smtClean="0"/>
              <a:t>1970</a:t>
            </a:r>
            <a:endParaRPr lang="en-US" sz="1300" dirty="0"/>
          </a:p>
        </p:txBody>
      </p:sp>
      <p:sp>
        <p:nvSpPr>
          <p:cNvPr id="36" name="TextBox 35"/>
          <p:cNvSpPr txBox="1"/>
          <p:nvPr/>
        </p:nvSpPr>
        <p:spPr>
          <a:xfrm>
            <a:off x="6933700" y="3069430"/>
            <a:ext cx="589236" cy="307777"/>
          </a:xfrm>
          <a:prstGeom prst="rect">
            <a:avLst/>
          </a:prstGeom>
          <a:noFill/>
        </p:spPr>
        <p:txBody>
          <a:bodyPr wrap="none" rtlCol="0">
            <a:spAutoFit/>
          </a:bodyPr>
          <a:lstStyle/>
          <a:p>
            <a:r>
              <a:rPr lang="en-US" sz="1400" dirty="0" smtClean="0"/>
              <a:t>Lewis</a:t>
            </a:r>
            <a:endParaRPr lang="en-US" sz="1400" dirty="0"/>
          </a:p>
        </p:txBody>
      </p:sp>
      <p:cxnSp>
        <p:nvCxnSpPr>
          <p:cNvPr id="37" name="Straight Connector 36"/>
          <p:cNvCxnSpPr/>
          <p:nvPr/>
        </p:nvCxnSpPr>
        <p:spPr>
          <a:xfrm flipV="1">
            <a:off x="7258314" y="3348943"/>
            <a:ext cx="0" cy="9963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996989" y="4826536"/>
            <a:ext cx="522649" cy="292388"/>
          </a:xfrm>
          <a:prstGeom prst="rect">
            <a:avLst/>
          </a:prstGeom>
          <a:noFill/>
        </p:spPr>
        <p:txBody>
          <a:bodyPr wrap="none" rtlCol="0">
            <a:spAutoFit/>
          </a:bodyPr>
          <a:lstStyle/>
          <a:p>
            <a:r>
              <a:rPr lang="en-US" sz="1300" dirty="0" smtClean="0"/>
              <a:t>1973</a:t>
            </a:r>
            <a:endParaRPr lang="en-US" sz="1300" dirty="0"/>
          </a:p>
        </p:txBody>
      </p:sp>
      <p:sp>
        <p:nvSpPr>
          <p:cNvPr id="40" name="TextBox 39"/>
          <p:cNvSpPr txBox="1"/>
          <p:nvPr/>
        </p:nvSpPr>
        <p:spPr>
          <a:xfrm>
            <a:off x="8087073" y="3059865"/>
            <a:ext cx="462912" cy="307777"/>
          </a:xfrm>
          <a:prstGeom prst="rect">
            <a:avLst/>
          </a:prstGeom>
          <a:noFill/>
        </p:spPr>
        <p:txBody>
          <a:bodyPr wrap="none" rtlCol="0">
            <a:spAutoFit/>
          </a:bodyPr>
          <a:lstStyle/>
          <a:p>
            <a:r>
              <a:rPr lang="en-US" sz="1400" dirty="0" smtClean="0"/>
              <a:t>SGS</a:t>
            </a:r>
            <a:endParaRPr lang="en-US" sz="1400" dirty="0"/>
          </a:p>
        </p:txBody>
      </p:sp>
      <p:cxnSp>
        <p:nvCxnSpPr>
          <p:cNvPr id="41" name="Straight Connector 40"/>
          <p:cNvCxnSpPr/>
          <p:nvPr/>
        </p:nvCxnSpPr>
        <p:spPr>
          <a:xfrm flipV="1">
            <a:off x="8305985" y="3348943"/>
            <a:ext cx="0" cy="9963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981891" y="4812196"/>
            <a:ext cx="704909" cy="492443"/>
          </a:xfrm>
          <a:prstGeom prst="rect">
            <a:avLst/>
          </a:prstGeom>
          <a:noFill/>
        </p:spPr>
        <p:txBody>
          <a:bodyPr wrap="none" rtlCol="0">
            <a:spAutoFit/>
          </a:bodyPr>
          <a:lstStyle/>
          <a:p>
            <a:r>
              <a:rPr lang="en-US" sz="1300" dirty="0" smtClean="0"/>
              <a:t>1990s-</a:t>
            </a:r>
          </a:p>
          <a:p>
            <a:r>
              <a:rPr lang="en-US" sz="1300" dirty="0" smtClean="0"/>
              <a:t>present</a:t>
            </a:r>
            <a:endParaRPr lang="en-US" sz="1300" dirty="0"/>
          </a:p>
        </p:txBody>
      </p:sp>
      <p:sp>
        <p:nvSpPr>
          <p:cNvPr id="3" name="Rectangle 2"/>
          <p:cNvSpPr/>
          <p:nvPr/>
        </p:nvSpPr>
        <p:spPr>
          <a:xfrm>
            <a:off x="495356" y="4355316"/>
            <a:ext cx="1169763" cy="20632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144889" y="4210215"/>
            <a:ext cx="402311" cy="369332"/>
          </a:xfrm>
          <a:prstGeom prst="rect">
            <a:avLst/>
          </a:prstGeom>
          <a:noFill/>
        </p:spPr>
        <p:txBody>
          <a:bodyPr wrap="none" rtlCol="0">
            <a:spAutoFit/>
          </a:bodyPr>
          <a:lstStyle/>
          <a:p>
            <a:r>
              <a:rPr lang="en-US" dirty="0" smtClean="0"/>
              <a:t>….</a:t>
            </a:r>
            <a:endParaRPr lang="en-US" dirty="0"/>
          </a:p>
        </p:txBody>
      </p:sp>
      <p:sp>
        <p:nvSpPr>
          <p:cNvPr id="31" name="TextBox 30"/>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9293142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Aristotle: four causes</a:t>
            </a:r>
            <a:endParaRPr lang="en-US" dirty="0"/>
          </a:p>
        </p:txBody>
      </p:sp>
      <p:sp>
        <p:nvSpPr>
          <p:cNvPr id="3" name="Content Placeholder 2"/>
          <p:cNvSpPr>
            <a:spLocks noGrp="1"/>
          </p:cNvSpPr>
          <p:nvPr>
            <p:ph idx="1"/>
          </p:nvPr>
        </p:nvSpPr>
        <p:spPr/>
        <p:txBody>
          <a:bodyPr/>
          <a:lstStyle/>
          <a:p>
            <a:r>
              <a:rPr lang="en-US" dirty="0" smtClean="0"/>
              <a:t>Material: what something is made of</a:t>
            </a:r>
          </a:p>
          <a:p>
            <a:pPr lvl="1"/>
            <a:r>
              <a:rPr lang="en-US" dirty="0" smtClean="0"/>
              <a:t>Components of my laptop</a:t>
            </a:r>
          </a:p>
          <a:p>
            <a:r>
              <a:rPr lang="en-US" dirty="0" smtClean="0"/>
              <a:t>Formal: what it means to be something</a:t>
            </a:r>
          </a:p>
          <a:p>
            <a:pPr lvl="1"/>
            <a:r>
              <a:rPr lang="en-US" dirty="0" smtClean="0"/>
              <a:t>Laptop is a portable computer </a:t>
            </a:r>
          </a:p>
          <a:p>
            <a:r>
              <a:rPr lang="en-US" dirty="0" smtClean="0"/>
              <a:t>Efficient: source/producer of the thing</a:t>
            </a:r>
          </a:p>
          <a:p>
            <a:pPr lvl="1"/>
            <a:r>
              <a:rPr lang="en-US" dirty="0" smtClean="0"/>
              <a:t>How apple transforms the materials into a laptop</a:t>
            </a:r>
          </a:p>
          <a:p>
            <a:r>
              <a:rPr lang="en-US" dirty="0" smtClean="0"/>
              <a:t>Final: the purpose for doing something</a:t>
            </a:r>
          </a:p>
          <a:p>
            <a:pPr lvl="1"/>
            <a:r>
              <a:rPr lang="en-US" dirty="0" smtClean="0"/>
              <a:t>Bought a laptop to make lecture slides</a:t>
            </a:r>
          </a:p>
          <a:p>
            <a:pPr lvl="1"/>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057562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Hume</a:t>
            </a:r>
            <a:endParaRPr lang="en-US" dirty="0"/>
          </a:p>
        </p:txBody>
      </p:sp>
      <p:sp>
        <p:nvSpPr>
          <p:cNvPr id="3" name="Content Placeholder 2"/>
          <p:cNvSpPr>
            <a:spLocks noGrp="1"/>
          </p:cNvSpPr>
          <p:nvPr>
            <p:ph idx="1"/>
          </p:nvPr>
        </p:nvSpPr>
        <p:spPr/>
        <p:txBody>
          <a:bodyPr/>
          <a:lstStyle/>
          <a:p>
            <a:r>
              <a:rPr lang="en-US" dirty="0" smtClean="0"/>
              <a:t>C causes E if every event of type C is followed by another of type E</a:t>
            </a:r>
          </a:p>
          <a:p>
            <a:r>
              <a:rPr lang="en-US" dirty="0" smtClean="0"/>
              <a:t>Billiard balls</a:t>
            </a:r>
            <a:endParaRPr lang="en-US" dirty="0"/>
          </a:p>
          <a:p>
            <a:pPr lvl="1"/>
            <a:r>
              <a:rPr lang="en-US" dirty="0" smtClean="0"/>
              <a:t>One ball hits another and causes it to move</a:t>
            </a:r>
          </a:p>
          <a:p>
            <a:pPr lvl="1"/>
            <a:r>
              <a:rPr lang="en-US" dirty="0" smtClean="0"/>
              <a:t>See all objects of similar type (ball) hit other objects of type (ball), where the second then begins to move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219664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Regularities and experience</a:t>
            </a:r>
            <a:endParaRPr lang="en-US" dirty="0"/>
          </a:p>
        </p:txBody>
      </p:sp>
      <p:pic>
        <p:nvPicPr>
          <p:cNvPr id="11269" name="Picture 5" descr="MCBD08317_000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462088"/>
            <a:ext cx="1524000" cy="1344612"/>
          </a:xfrm>
        </p:spPr>
      </p:pic>
      <p:pic>
        <p:nvPicPr>
          <p:cNvPr id="11271" name="Picture 7" descr="MCj028696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57600"/>
            <a:ext cx="1828800" cy="1276350"/>
          </a:xfrm>
          <a:prstGeom prst="rect">
            <a:avLst/>
          </a:prstGeom>
          <a:noFill/>
          <a:extLst>
            <a:ext uri="{909E8E84-426E-40dd-AFC4-6F175D3DCCD1}">
              <a14:hiddenFill xmlns:a14="http://schemas.microsoft.com/office/drawing/2010/main">
                <a:solidFill>
                  <a:srgbClr val="FFFFFF"/>
                </a:solidFill>
              </a14:hiddenFill>
            </a:ext>
          </a:extLst>
        </p:spPr>
      </p:pic>
      <p:sp>
        <p:nvSpPr>
          <p:cNvPr id="11272" name="AutoShape 8"/>
          <p:cNvSpPr>
            <a:spLocks noChangeArrowheads="1"/>
          </p:cNvSpPr>
          <p:nvPr/>
        </p:nvSpPr>
        <p:spPr bwMode="auto">
          <a:xfrm>
            <a:off x="3124200" y="1981200"/>
            <a:ext cx="2743200" cy="363645"/>
          </a:xfrm>
          <a:prstGeom prst="rightArrow">
            <a:avLst>
              <a:gd name="adj1" fmla="val 50000"/>
              <a:gd name="adj2" fmla="val 128571"/>
            </a:avLst>
          </a:prstGeom>
          <a:solidFill>
            <a:schemeClr val="bg1">
              <a:lumMod val="65000"/>
            </a:schemeClr>
          </a:solidFill>
          <a:ln w="9525">
            <a:noFill/>
            <a:miter lim="800000"/>
            <a:headEnd/>
            <a:tailEnd/>
          </a:ln>
          <a:effectLst/>
          <a:extLst/>
        </p:spPr>
        <p:txBody>
          <a:bodyPr wrap="none" anchor="ctr"/>
          <a:lstStyle/>
          <a:p>
            <a:pPr algn="ctr" eaLnBrk="1" hangingPunct="1"/>
            <a:endParaRPr lang="en-US" b="0"/>
          </a:p>
        </p:txBody>
      </p:sp>
      <p:sp>
        <p:nvSpPr>
          <p:cNvPr id="11273" name="Text Box 9"/>
          <p:cNvSpPr txBox="1">
            <a:spLocks noChangeArrowheads="1"/>
          </p:cNvSpPr>
          <p:nvPr/>
        </p:nvSpPr>
        <p:spPr bwMode="auto">
          <a:xfrm>
            <a:off x="3200400" y="1295400"/>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Past experience leads to expectation</a:t>
            </a:r>
          </a:p>
        </p:txBody>
      </p:sp>
      <p:sp>
        <p:nvSpPr>
          <p:cNvPr id="11274" name="Text Box 10"/>
          <p:cNvSpPr txBox="1">
            <a:spLocks noChangeArrowheads="1"/>
          </p:cNvSpPr>
          <p:nvPr/>
        </p:nvSpPr>
        <p:spPr bwMode="auto">
          <a:xfrm>
            <a:off x="685800" y="29098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Hear noise</a:t>
            </a:r>
          </a:p>
        </p:txBody>
      </p:sp>
      <p:sp>
        <p:nvSpPr>
          <p:cNvPr id="11282" name="AutoShape 18"/>
          <p:cNvSpPr>
            <a:spLocks noChangeArrowheads="1"/>
          </p:cNvSpPr>
          <p:nvPr/>
        </p:nvSpPr>
        <p:spPr bwMode="auto">
          <a:xfrm>
            <a:off x="6553200" y="3048001"/>
            <a:ext cx="609600" cy="717550"/>
          </a:xfrm>
          <a:prstGeom prst="downArrow">
            <a:avLst>
              <a:gd name="adj1" fmla="val 50000"/>
              <a:gd name="adj2" fmla="val 43164"/>
            </a:avLst>
          </a:prstGeom>
          <a:solidFill>
            <a:schemeClr val="bg1">
              <a:lumMod val="65000"/>
            </a:schemeClr>
          </a:solidFill>
          <a:ln w="9525">
            <a:noFill/>
            <a:miter lim="800000"/>
            <a:headEnd/>
            <a:tailEnd/>
          </a:ln>
          <a:effectLst/>
          <a:extLst/>
        </p:spPr>
        <p:txBody>
          <a:bodyPr vert="eaVert" wrap="none" anchor="ctr"/>
          <a:lstStyle/>
          <a:p>
            <a:endParaRPr lang="en-US"/>
          </a:p>
        </p:txBody>
      </p:sp>
      <p:sp>
        <p:nvSpPr>
          <p:cNvPr id="11283" name="Text Box 19"/>
          <p:cNvSpPr txBox="1">
            <a:spLocks noChangeArrowheads="1"/>
          </p:cNvSpPr>
          <p:nvPr/>
        </p:nvSpPr>
        <p:spPr bwMode="auto">
          <a:xfrm>
            <a:off x="7086600" y="31242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Go to window </a:t>
            </a:r>
          </a:p>
          <a:p>
            <a:pPr eaLnBrk="1" hangingPunct="1"/>
            <a:r>
              <a:rPr lang="en-US" b="0"/>
              <a:t>to verify</a:t>
            </a:r>
          </a:p>
        </p:txBody>
      </p:sp>
      <p:sp>
        <p:nvSpPr>
          <p:cNvPr id="11284" name="AutoShape 20"/>
          <p:cNvSpPr>
            <a:spLocks noChangeArrowheads="1"/>
          </p:cNvSpPr>
          <p:nvPr/>
        </p:nvSpPr>
        <p:spPr bwMode="auto">
          <a:xfrm>
            <a:off x="3367088" y="4038600"/>
            <a:ext cx="1890712" cy="642873"/>
          </a:xfrm>
          <a:prstGeom prst="leftArrow">
            <a:avLst>
              <a:gd name="adj1" fmla="val 50000"/>
              <a:gd name="adj2" fmla="val 50126"/>
            </a:avLst>
          </a:prstGeom>
          <a:solidFill>
            <a:schemeClr val="bg1">
              <a:lumMod val="65000"/>
            </a:schemeClr>
          </a:solidFill>
          <a:ln w="9525">
            <a:noFill/>
            <a:miter lim="800000"/>
            <a:headEnd/>
            <a:tailEnd/>
          </a:ln>
          <a:effectLst/>
          <a:extLst/>
        </p:spPr>
        <p:txBody>
          <a:bodyPr wrap="none" anchor="ctr"/>
          <a:lstStyle/>
          <a:p>
            <a:endParaRPr lang="en-US"/>
          </a:p>
        </p:txBody>
      </p:sp>
      <p:sp>
        <p:nvSpPr>
          <p:cNvPr id="11285" name="Text Box 21"/>
          <p:cNvSpPr txBox="1">
            <a:spLocks noChangeArrowheads="1"/>
          </p:cNvSpPr>
          <p:nvPr/>
        </p:nvSpPr>
        <p:spPr bwMode="auto">
          <a:xfrm>
            <a:off x="1050925" y="5638800"/>
            <a:ext cx="74072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a:t>Only with empirical evidence, can we make and test predictions</a:t>
            </a:r>
          </a:p>
        </p:txBody>
      </p:sp>
      <p:sp>
        <p:nvSpPr>
          <p:cNvPr id="11286" name="Rectangle 22"/>
          <p:cNvSpPr>
            <a:spLocks noChangeArrowheads="1"/>
          </p:cNvSpPr>
          <p:nvPr/>
        </p:nvSpPr>
        <p:spPr bwMode="auto">
          <a:xfrm>
            <a:off x="3276600" y="3657600"/>
            <a:ext cx="221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0"/>
              <a:t>Prediction was false</a:t>
            </a:r>
          </a:p>
        </p:txBody>
      </p:sp>
      <p:pic>
        <p:nvPicPr>
          <p:cNvPr id="2" name="Picture 1"/>
          <p:cNvPicPr>
            <a:picLocks noChangeAspect="1"/>
          </p:cNvPicPr>
          <p:nvPr/>
        </p:nvPicPr>
        <p:blipFill>
          <a:blip r:embed="rId5"/>
          <a:stretch>
            <a:fillRect/>
          </a:stretch>
        </p:blipFill>
        <p:spPr>
          <a:xfrm>
            <a:off x="6322860" y="3850279"/>
            <a:ext cx="1225131" cy="1830134"/>
          </a:xfrm>
          <a:prstGeom prst="rect">
            <a:avLst/>
          </a:prstGeom>
        </p:spPr>
      </p:pic>
      <p:pic>
        <p:nvPicPr>
          <p:cNvPr id="3" name="Picture 2" descr="MC900311932.W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1296988"/>
            <a:ext cx="1828800" cy="1612900"/>
          </a:xfrm>
          <a:prstGeom prst="rect">
            <a:avLst/>
          </a:prstGeom>
        </p:spPr>
      </p:pic>
      <p:sp>
        <p:nvSpPr>
          <p:cNvPr id="15" name="TextBox 1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013554659"/>
      </p:ext>
    </p:extLst>
  </p:cSld>
  <p:clrMapOvr>
    <a:masterClrMapping/>
  </p:clrMapOvr>
  <p:transition xmlns:p14="http://schemas.microsoft.com/office/powerpoint/2010/main" advTm="26656"/>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contiguity</a:t>
            </a:r>
            <a:endParaRPr lang="en-US" dirty="0"/>
          </a:p>
        </p:txBody>
      </p:sp>
      <p:sp>
        <p:nvSpPr>
          <p:cNvPr id="3" name="Content Placeholder 2"/>
          <p:cNvSpPr>
            <a:spLocks noGrp="1"/>
          </p:cNvSpPr>
          <p:nvPr>
            <p:ph idx="1"/>
          </p:nvPr>
        </p:nvSpPr>
        <p:spPr/>
        <p:txBody>
          <a:bodyPr/>
          <a:lstStyle/>
          <a:p>
            <a:r>
              <a:rPr lang="en-US" dirty="0" err="1" smtClean="0"/>
              <a:t>Longterm</a:t>
            </a:r>
            <a:r>
              <a:rPr lang="en-US" dirty="0" smtClean="0"/>
              <a:t> causal processes</a:t>
            </a:r>
          </a:p>
          <a:p>
            <a:pPr lvl="1"/>
            <a:r>
              <a:rPr lang="en-US" dirty="0" smtClean="0"/>
              <a:t>Childhood trauma, aggression as adult</a:t>
            </a:r>
          </a:p>
          <a:p>
            <a:pPr lvl="1"/>
            <a:r>
              <a:rPr lang="en-US" dirty="0" smtClean="0"/>
              <a:t>Smoking and lung cancer</a:t>
            </a:r>
          </a:p>
          <a:p>
            <a:pPr lvl="1"/>
            <a:r>
              <a:rPr lang="en-US" dirty="0" smtClean="0"/>
              <a:t>Tax policy and job growth</a:t>
            </a:r>
          </a:p>
          <a:p>
            <a:r>
              <a:rPr lang="en-US" dirty="0" smtClean="0"/>
              <a:t>Remote causes</a:t>
            </a:r>
          </a:p>
          <a:p>
            <a:r>
              <a:rPr lang="en-US" dirty="0" smtClean="0"/>
              <a:t>Absences</a:t>
            </a:r>
          </a:p>
          <a:p>
            <a:pPr lvl="1"/>
            <a:r>
              <a:rPr lang="en-US" dirty="0" smtClean="0"/>
              <a:t>Not watering a plant and it dying</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770195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11-12 at 12.26.02 PM.png"/>
          <p:cNvPicPr>
            <a:picLocks noGrp="1" noChangeAspect="1"/>
          </p:cNvPicPr>
          <p:nvPr>
            <p:ph idx="1"/>
          </p:nvPr>
        </p:nvPicPr>
        <p:blipFill>
          <a:blip r:embed="rId3">
            <a:extLst>
              <a:ext uri="{28A0092B-C50C-407E-A947-70E740481C1C}">
                <a14:useLocalDpi xmlns:a14="http://schemas.microsoft.com/office/drawing/2010/main" val="0"/>
              </a:ext>
            </a:extLst>
          </a:blip>
          <a:srcRect l="-16745" r="-16745"/>
          <a:stretch>
            <a:fillRect/>
          </a:stretch>
        </p:blipFill>
        <p:spPr/>
      </p:pic>
      <p:sp>
        <p:nvSpPr>
          <p:cNvPr id="5" name="TextBox 4"/>
          <p:cNvSpPr txBox="1"/>
          <p:nvPr/>
        </p:nvSpPr>
        <p:spPr>
          <a:xfrm>
            <a:off x="524486" y="6502066"/>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85726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connection</a:t>
            </a:r>
            <a:endParaRPr lang="en-US" dirty="0"/>
          </a:p>
        </p:txBody>
      </p:sp>
      <p:sp>
        <p:nvSpPr>
          <p:cNvPr id="3" name="Content Placeholder 2"/>
          <p:cNvSpPr>
            <a:spLocks noGrp="1"/>
          </p:cNvSpPr>
          <p:nvPr>
            <p:ph idx="1"/>
          </p:nvPr>
        </p:nvSpPr>
        <p:spPr/>
        <p:txBody>
          <a:bodyPr/>
          <a:lstStyle/>
          <a:p>
            <a:r>
              <a:rPr lang="en-US" dirty="0" smtClean="0"/>
              <a:t>Effect always follows from cause</a:t>
            </a:r>
          </a:p>
          <a:p>
            <a:r>
              <a:rPr lang="en-US" dirty="0" smtClean="0"/>
              <a:t>Effect is not produced without cause</a:t>
            </a:r>
          </a:p>
          <a:p>
            <a:endParaRPr lang="en-US" dirty="0"/>
          </a:p>
          <a:p>
            <a:r>
              <a:rPr lang="en-US" dirty="0" smtClean="0"/>
              <a:t>C</a:t>
            </a:r>
            <a:r>
              <a:rPr lang="en-US" dirty="0" smtClean="0">
                <a:sym typeface="Wingdings"/>
              </a:rPr>
              <a:t>E and EC</a:t>
            </a:r>
          </a:p>
          <a:p>
            <a:pPr lvl="1"/>
            <a:r>
              <a:rPr lang="en-US" dirty="0" smtClean="0">
                <a:sym typeface="Wingdings"/>
              </a:rPr>
              <a:t>not E or C AND not C or E</a:t>
            </a:r>
          </a:p>
          <a:p>
            <a:pPr lvl="1"/>
            <a:r>
              <a:rPr lang="en-US" dirty="0" smtClean="0">
                <a:sym typeface="Wingdings"/>
              </a:rPr>
              <a:t>Thus, (not E and not C) or (C and 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1834363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necessary connection</a:t>
            </a:r>
            <a:endParaRPr lang="en-US" dirty="0"/>
          </a:p>
        </p:txBody>
      </p:sp>
      <p:sp>
        <p:nvSpPr>
          <p:cNvPr id="3" name="Content Placeholder 2"/>
          <p:cNvSpPr>
            <a:spLocks noGrp="1"/>
          </p:cNvSpPr>
          <p:nvPr>
            <p:ph idx="1"/>
          </p:nvPr>
        </p:nvSpPr>
        <p:spPr/>
        <p:txBody>
          <a:bodyPr/>
          <a:lstStyle/>
          <a:p>
            <a:r>
              <a:rPr lang="en-US" dirty="0" smtClean="0"/>
              <a:t>Multiple causes of an effect</a:t>
            </a:r>
          </a:p>
          <a:p>
            <a:pPr lvl="1"/>
            <a:r>
              <a:rPr lang="en-US" dirty="0" smtClean="0"/>
              <a:t>Different ways of getting lung cancer, smoking not necessary</a:t>
            </a:r>
          </a:p>
          <a:p>
            <a:r>
              <a:rPr lang="en-US" dirty="0" smtClean="0"/>
              <a:t>Probabilistic causes</a:t>
            </a:r>
          </a:p>
          <a:p>
            <a:pPr lvl="1"/>
            <a:r>
              <a:rPr lang="en-US" dirty="0" smtClean="0"/>
              <a:t>Not every smoker gets lung cancer</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764968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a:t>
            </a:r>
            <a:r>
              <a:rPr lang="en-US" dirty="0" err="1" smtClean="0"/>
              <a:t>vs</a:t>
            </a:r>
            <a:r>
              <a:rPr lang="en-US" dirty="0" smtClean="0"/>
              <a:t> empiricism</a:t>
            </a:r>
            <a:endParaRPr lang="en-US" dirty="0"/>
          </a:p>
        </p:txBody>
      </p:sp>
      <p:sp>
        <p:nvSpPr>
          <p:cNvPr id="4" name="Text Placeholder 3"/>
          <p:cNvSpPr>
            <a:spLocks noGrp="1"/>
          </p:cNvSpPr>
          <p:nvPr>
            <p:ph type="body" idx="1"/>
          </p:nvPr>
        </p:nvSpPr>
        <p:spPr/>
        <p:txBody>
          <a:bodyPr/>
          <a:lstStyle/>
          <a:p>
            <a:r>
              <a:rPr lang="en-US" dirty="0" smtClean="0"/>
              <a:t>Theoretical definition</a:t>
            </a:r>
            <a:endParaRPr lang="en-US" dirty="0"/>
          </a:p>
        </p:txBody>
      </p:sp>
      <p:sp>
        <p:nvSpPr>
          <p:cNvPr id="5" name="Content Placeholder 4"/>
          <p:cNvSpPr>
            <a:spLocks noGrp="1"/>
          </p:cNvSpPr>
          <p:nvPr>
            <p:ph sz="half" idx="2"/>
          </p:nvPr>
        </p:nvSpPr>
        <p:spPr/>
        <p:txBody>
          <a:bodyPr/>
          <a:lstStyle/>
          <a:p>
            <a:r>
              <a:rPr lang="en-US" dirty="0" smtClean="0"/>
              <a:t>Contiguity</a:t>
            </a:r>
          </a:p>
          <a:p>
            <a:r>
              <a:rPr lang="en-US" dirty="0" smtClean="0"/>
              <a:t>Temporal priority</a:t>
            </a:r>
          </a:p>
          <a:p>
            <a:r>
              <a:rPr lang="en-US" dirty="0" smtClean="0">
                <a:solidFill>
                  <a:srgbClr val="FF0000"/>
                </a:solidFill>
              </a:rPr>
              <a:t>Necessary connection</a:t>
            </a:r>
            <a:endParaRPr lang="en-US" dirty="0">
              <a:solidFill>
                <a:srgbClr val="FF0000"/>
              </a:solidFill>
            </a:endParaRPr>
          </a:p>
        </p:txBody>
      </p:sp>
      <p:sp>
        <p:nvSpPr>
          <p:cNvPr id="6" name="Text Placeholder 5"/>
          <p:cNvSpPr>
            <a:spLocks noGrp="1"/>
          </p:cNvSpPr>
          <p:nvPr>
            <p:ph type="body" sz="quarter" idx="3"/>
          </p:nvPr>
        </p:nvSpPr>
        <p:spPr/>
        <p:txBody>
          <a:bodyPr/>
          <a:lstStyle/>
          <a:p>
            <a:r>
              <a:rPr lang="en-US" dirty="0" smtClean="0"/>
              <a:t>Empirical definition</a:t>
            </a:r>
            <a:endParaRPr lang="en-US" dirty="0"/>
          </a:p>
        </p:txBody>
      </p:sp>
      <p:sp>
        <p:nvSpPr>
          <p:cNvPr id="7" name="Content Placeholder 6"/>
          <p:cNvSpPr>
            <a:spLocks noGrp="1"/>
          </p:cNvSpPr>
          <p:nvPr>
            <p:ph sz="quarter" idx="4"/>
          </p:nvPr>
        </p:nvSpPr>
        <p:spPr/>
        <p:txBody>
          <a:bodyPr/>
          <a:lstStyle/>
          <a:p>
            <a:r>
              <a:rPr lang="en-US" dirty="0" smtClean="0"/>
              <a:t>Contiguity</a:t>
            </a:r>
          </a:p>
          <a:p>
            <a:r>
              <a:rPr lang="en-US" dirty="0" smtClean="0"/>
              <a:t>Temporal priority</a:t>
            </a:r>
          </a:p>
          <a:p>
            <a:r>
              <a:rPr lang="en-US" dirty="0" smtClean="0">
                <a:solidFill>
                  <a:srgbClr val="FF0000"/>
                </a:solidFill>
              </a:rPr>
              <a:t>Constant conjunction</a:t>
            </a:r>
            <a:endParaRPr lang="en-US" dirty="0">
              <a:solidFill>
                <a:srgbClr val="FF0000"/>
              </a:solidFill>
            </a:endParaRPr>
          </a:p>
        </p:txBody>
      </p:sp>
      <p:sp>
        <p:nvSpPr>
          <p:cNvPr id="8" name="TextBox 7"/>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5047999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Regularities - Mackie</a:t>
            </a:r>
            <a:endParaRPr lang="en-US" dirty="0"/>
          </a:p>
        </p:txBody>
      </p:sp>
      <p:sp>
        <p:nvSpPr>
          <p:cNvPr id="3" name="Content Placeholder 2"/>
          <p:cNvSpPr>
            <a:spLocks noGrp="1"/>
          </p:cNvSpPr>
          <p:nvPr>
            <p:ph idx="1"/>
          </p:nvPr>
        </p:nvSpPr>
        <p:spPr/>
        <p:txBody>
          <a:bodyPr/>
          <a:lstStyle/>
          <a:p>
            <a:r>
              <a:rPr lang="en-US" dirty="0" smtClean="0"/>
              <a:t>Multiple causes for an effect</a:t>
            </a:r>
          </a:p>
          <a:p>
            <a:r>
              <a:rPr lang="en-US" dirty="0" smtClean="0"/>
              <a:t>Multiple components of each cause</a:t>
            </a:r>
          </a:p>
          <a:p>
            <a:pPr lvl="1"/>
            <a:r>
              <a:rPr lang="en-US" dirty="0" smtClean="0"/>
              <a:t>Making sure each really required, not just associated with others</a:t>
            </a:r>
            <a:endParaRPr lang="en-US" dirty="0"/>
          </a:p>
        </p:txBody>
      </p:sp>
      <p:graphicFrame>
        <p:nvGraphicFramePr>
          <p:cNvPr id="4" name="Diagram 3"/>
          <p:cNvGraphicFramePr/>
          <p:nvPr>
            <p:extLst>
              <p:ext uri="{D42A27DB-BD31-4B8C-83A1-F6EECF244321}">
                <p14:modId xmlns:p14="http://schemas.microsoft.com/office/powerpoint/2010/main" val="2677750863"/>
              </p:ext>
            </p:extLst>
          </p:nvPr>
        </p:nvGraphicFramePr>
        <p:xfrm>
          <a:off x="4785116" y="3260605"/>
          <a:ext cx="4358884" cy="3179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5964084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p:txBody>
          <a:bodyPr/>
          <a:lstStyle/>
          <a:p>
            <a:r>
              <a:rPr lang="en-US" dirty="0" smtClean="0"/>
              <a:t>Necessary condition: whenever E occurs, C occurs</a:t>
            </a:r>
          </a:p>
          <a:p>
            <a:r>
              <a:rPr lang="en-US" dirty="0" smtClean="0"/>
              <a:t>Sufficient condition: whenever C occurs, E occurs</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287653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INUS condition</a:t>
            </a:r>
            <a:endParaRPr lang="en-US" dirty="0"/>
          </a:p>
        </p:txBody>
      </p:sp>
      <p:sp>
        <p:nvSpPr>
          <p:cNvPr id="3" name="Content Placeholder 2"/>
          <p:cNvSpPr>
            <a:spLocks noGrp="1"/>
          </p:cNvSpPr>
          <p:nvPr>
            <p:ph idx="1"/>
          </p:nvPr>
        </p:nvSpPr>
        <p:spPr/>
        <p:txBody>
          <a:bodyPr/>
          <a:lstStyle/>
          <a:p>
            <a:pPr marL="0" lvl="1" indent="0">
              <a:buNone/>
            </a:pPr>
            <a:r>
              <a:rPr lang="en-US" dirty="0" smtClean="0"/>
              <a:t>A cause is an insufficient (I) </a:t>
            </a:r>
            <a:r>
              <a:rPr lang="en-US" dirty="0"/>
              <a:t>but non-</a:t>
            </a:r>
            <a:r>
              <a:rPr lang="en-US" dirty="0" smtClean="0"/>
              <a:t>redundant (N) </a:t>
            </a:r>
            <a:r>
              <a:rPr lang="en-US" dirty="0"/>
              <a:t>part of an </a:t>
            </a:r>
            <a:r>
              <a:rPr lang="en-US" dirty="0" smtClean="0"/>
              <a:t>unnecessary (U) </a:t>
            </a:r>
            <a:r>
              <a:rPr lang="en-US" dirty="0"/>
              <a:t>but sufficient </a:t>
            </a:r>
            <a:r>
              <a:rPr lang="en-US" dirty="0" smtClean="0"/>
              <a:t>condition (S)</a:t>
            </a:r>
          </a:p>
          <a:p>
            <a:pPr marL="0" lvl="1" indent="0">
              <a:buNone/>
            </a:pPr>
            <a:endParaRPr lang="en-US" dirty="0" smtClean="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7074103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INUS conditions</a:t>
            </a:r>
            <a:endParaRPr lang="en-US" dirty="0"/>
          </a:p>
        </p:txBody>
      </p:sp>
      <p:sp>
        <p:nvSpPr>
          <p:cNvPr id="3" name="Content Placeholder 2"/>
          <p:cNvSpPr>
            <a:spLocks noGrp="1"/>
          </p:cNvSpPr>
          <p:nvPr>
            <p:ph idx="1"/>
          </p:nvPr>
        </p:nvSpPr>
        <p:spPr/>
        <p:txBody>
          <a:bodyPr/>
          <a:lstStyle/>
          <a:p>
            <a:pPr marL="0" indent="0">
              <a:buNone/>
            </a:pPr>
            <a:r>
              <a:rPr lang="en-US" dirty="0" smtClean="0"/>
              <a:t>C is an INUS condition of E </a:t>
            </a:r>
            <a:r>
              <a:rPr lang="en-US" dirty="0" err="1" smtClean="0"/>
              <a:t>iff</a:t>
            </a:r>
            <a:r>
              <a:rPr lang="en-US" dirty="0" smtClean="0"/>
              <a:t> for X, Y: (C^X)v Y is necessary and sufficient condition of E, but C is not sufficient, and X is not sufficient</a:t>
            </a:r>
          </a:p>
          <a:p>
            <a:pPr lvl="1"/>
            <a:r>
              <a:rPr lang="en-US" dirty="0" smtClean="0"/>
              <a:t>C ^ X is sufficient for E</a:t>
            </a:r>
          </a:p>
          <a:p>
            <a:pPr lvl="1"/>
            <a:r>
              <a:rPr lang="en-US" dirty="0" smtClean="0"/>
              <a:t>C ^ X is not necessary for E</a:t>
            </a:r>
          </a:p>
          <a:p>
            <a:pPr lvl="1"/>
            <a:r>
              <a:rPr lang="en-US" dirty="0" smtClean="0"/>
              <a:t>C may be insufficient by itself</a:t>
            </a:r>
          </a:p>
          <a:p>
            <a:pPr lvl="1"/>
            <a:r>
              <a:rPr lang="en-US" dirty="0" smtClean="0"/>
              <a:t>C is non-redundant part of C ^ X</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08586652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INUS example</a:t>
            </a:r>
            <a:endParaRPr lang="en-US" dirty="0"/>
          </a:p>
        </p:txBody>
      </p:sp>
      <p:sp>
        <p:nvSpPr>
          <p:cNvPr id="26627" name="Rectangle 3"/>
          <p:cNvSpPr>
            <a:spLocks noGrp="1" noChangeArrowheads="1"/>
          </p:cNvSpPr>
          <p:nvPr>
            <p:ph idx="1"/>
          </p:nvPr>
        </p:nvSpPr>
        <p:spPr>
          <a:xfrm>
            <a:off x="457200" y="1600201"/>
            <a:ext cx="8229600" cy="2245824"/>
          </a:xfrm>
        </p:spPr>
        <p:txBody>
          <a:bodyPr>
            <a:normAutofit fontScale="92500" lnSpcReduction="10000"/>
          </a:bodyPr>
          <a:lstStyle/>
          <a:p>
            <a:r>
              <a:rPr lang="en-US" dirty="0" smtClean="0"/>
              <a:t>Lit match (C) may cause house fire (E)</a:t>
            </a:r>
          </a:p>
          <a:p>
            <a:r>
              <a:rPr lang="en-US" dirty="0" smtClean="0"/>
              <a:t>Many cases where lit match does not cause fire </a:t>
            </a:r>
          </a:p>
          <a:p>
            <a:r>
              <a:rPr lang="en-US" dirty="0" smtClean="0"/>
              <a:t>Many cases of fire without lit match (Y)</a:t>
            </a:r>
          </a:p>
          <a:p>
            <a:r>
              <a:rPr lang="en-US" dirty="0" smtClean="0"/>
              <a:t>For lit match to cause fire, need oxygen, flammable materials, etc. (X)</a:t>
            </a:r>
            <a:endParaRPr lang="en-US" dirty="0"/>
          </a:p>
        </p:txBody>
      </p:sp>
      <p:pic>
        <p:nvPicPr>
          <p:cNvPr id="18" name="Picture 5" descr="MCj0290293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267200"/>
            <a:ext cx="13350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Cj029038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19200" y="4572000"/>
            <a:ext cx="973138" cy="10874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0" name="Picture 7" descr="MCj0397492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114800"/>
            <a:ext cx="1825625" cy="189230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9"/>
          <p:cNvSpPr>
            <a:spLocks noChangeArrowheads="1"/>
          </p:cNvSpPr>
          <p:nvPr/>
        </p:nvSpPr>
        <p:spPr bwMode="auto">
          <a:xfrm>
            <a:off x="2438400" y="4953000"/>
            <a:ext cx="1219200" cy="381000"/>
          </a:xfrm>
          <a:prstGeom prst="rightArrow">
            <a:avLst>
              <a:gd name="adj1" fmla="val 50000"/>
              <a:gd name="adj2" fmla="val 8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10"/>
          <p:cNvSpPr>
            <a:spLocks noChangeArrowheads="1"/>
          </p:cNvSpPr>
          <p:nvPr/>
        </p:nvSpPr>
        <p:spPr bwMode="auto">
          <a:xfrm>
            <a:off x="5334000" y="4953000"/>
            <a:ext cx="1066800" cy="381000"/>
          </a:xfrm>
          <a:prstGeom prst="leftArrow">
            <a:avLst>
              <a:gd name="adj1" fmla="val 5000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 Box 11"/>
          <p:cNvSpPr txBox="1">
            <a:spLocks noChangeArrowheads="1"/>
          </p:cNvSpPr>
          <p:nvPr/>
        </p:nvSpPr>
        <p:spPr bwMode="auto">
          <a:xfrm>
            <a:off x="1279525" y="5980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C</a:t>
            </a:r>
          </a:p>
        </p:txBody>
      </p:sp>
      <p:sp>
        <p:nvSpPr>
          <p:cNvPr id="24" name="Rectangle 12"/>
          <p:cNvSpPr>
            <a:spLocks noChangeArrowheads="1"/>
          </p:cNvSpPr>
          <p:nvPr/>
        </p:nvSpPr>
        <p:spPr bwMode="auto">
          <a:xfrm>
            <a:off x="7315200" y="6096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y</a:t>
            </a:r>
          </a:p>
        </p:txBody>
      </p:sp>
      <p:sp>
        <p:nvSpPr>
          <p:cNvPr id="25" name="Rectangle 13"/>
          <p:cNvSpPr>
            <a:spLocks noChangeArrowheads="1"/>
          </p:cNvSpPr>
          <p:nvPr/>
        </p:nvSpPr>
        <p:spPr bwMode="auto">
          <a:xfrm>
            <a:off x="4419600" y="60198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t>E</a:t>
            </a:r>
          </a:p>
        </p:txBody>
      </p:sp>
      <p:sp>
        <p:nvSpPr>
          <p:cNvPr id="12" name="TextBox 11"/>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860872721"/>
      </p:ext>
    </p:extLst>
  </p:cSld>
  <p:clrMapOvr>
    <a:masterClrMapping/>
  </p:clrMapOvr>
  <p:transition xmlns:p14="http://schemas.microsoft.com/office/powerpoint/2010/main" advTm="16"/>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INUS conditions summary</a:t>
            </a:r>
            <a:endParaRPr lang="en-US" dirty="0"/>
          </a:p>
        </p:txBody>
      </p:sp>
      <p:sp>
        <p:nvSpPr>
          <p:cNvPr id="24579" name="Rectangle 3"/>
          <p:cNvSpPr>
            <a:spLocks noGrp="1" noChangeArrowheads="1"/>
          </p:cNvSpPr>
          <p:nvPr>
            <p:ph type="body" idx="1"/>
          </p:nvPr>
        </p:nvSpPr>
        <p:spPr>
          <a:xfrm>
            <a:off x="457200" y="1600200"/>
            <a:ext cx="8229600" cy="4070451"/>
          </a:xfrm>
        </p:spPr>
        <p:txBody>
          <a:bodyPr>
            <a:normAutofit lnSpcReduction="10000"/>
          </a:bodyPr>
          <a:lstStyle/>
          <a:p>
            <a:r>
              <a:rPr lang="en-US" dirty="0" smtClean="0"/>
              <a:t>X are conditions needed for C to cause the effect</a:t>
            </a:r>
          </a:p>
          <a:p>
            <a:r>
              <a:rPr lang="en-US" dirty="0" smtClean="0"/>
              <a:t>Y is a set of sufficient conditions for E</a:t>
            </a:r>
          </a:p>
          <a:p>
            <a:r>
              <a:rPr lang="en-US" dirty="0" smtClean="0"/>
              <a:t>C is INUS condition of E </a:t>
            </a:r>
            <a:r>
              <a:rPr lang="en-US" dirty="0" err="1" smtClean="0"/>
              <a:t>iff</a:t>
            </a:r>
            <a:r>
              <a:rPr lang="en-US" dirty="0" smtClean="0"/>
              <a:t>:</a:t>
            </a:r>
          </a:p>
          <a:p>
            <a:pPr lvl="1"/>
            <a:r>
              <a:rPr lang="en-US" dirty="0" smtClean="0"/>
              <a:t>For some X and some Y (CX or Y) is necessary and sufficient condition of E</a:t>
            </a:r>
          </a:p>
          <a:p>
            <a:pPr lvl="1"/>
            <a:r>
              <a:rPr lang="en-US" dirty="0" smtClean="0"/>
              <a:t>C is not a sufficient condition of E</a:t>
            </a:r>
          </a:p>
          <a:p>
            <a:pPr lvl="1"/>
            <a:r>
              <a:rPr lang="en-US" dirty="0" smtClean="0"/>
              <a:t>X is not a sufficient condition of E</a:t>
            </a:r>
          </a:p>
          <a:p>
            <a:r>
              <a:rPr lang="en-US" dirty="0" smtClean="0"/>
              <a:t>There are sets of conditions that result in effect, cause is necessary part of one of those sets. </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722450758"/>
      </p:ext>
    </p:extLst>
  </p:cSld>
  <p:clrMapOvr>
    <a:masterClrMapping/>
  </p:clrMapOvr>
  <p:transition xmlns:p14="http://schemas.microsoft.com/office/powerpoint/2010/main" advTm="33953"/>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for INUS</a:t>
            </a:r>
            <a:endParaRPr lang="en-US" dirty="0"/>
          </a:p>
        </p:txBody>
      </p:sp>
      <p:sp>
        <p:nvSpPr>
          <p:cNvPr id="3" name="Content Placeholder 2"/>
          <p:cNvSpPr>
            <a:spLocks noGrp="1"/>
          </p:cNvSpPr>
          <p:nvPr>
            <p:ph idx="1"/>
          </p:nvPr>
        </p:nvSpPr>
        <p:spPr/>
        <p:txBody>
          <a:bodyPr/>
          <a:lstStyle/>
          <a:p>
            <a:r>
              <a:rPr lang="en-US" dirty="0" smtClean="0"/>
              <a:t>Insufficient to rule out spurious relationships</a:t>
            </a:r>
          </a:p>
          <a:p>
            <a:pPr lvl="1"/>
            <a:r>
              <a:rPr lang="en-US" dirty="0"/>
              <a:t>C</a:t>
            </a:r>
            <a:r>
              <a:rPr lang="en-US" dirty="0" smtClean="0"/>
              <a:t>ommon cause of two effects</a:t>
            </a:r>
            <a:endParaRPr lang="en-US" dirty="0"/>
          </a:p>
          <a:p>
            <a:pPr lvl="1"/>
            <a:r>
              <a:rPr lang="en-US" dirty="0" smtClean="0"/>
              <a:t>Chance regularities</a:t>
            </a:r>
          </a:p>
          <a:p>
            <a:r>
              <a:rPr lang="en-US" dirty="0" smtClean="0"/>
              <a:t>Strength of contribution</a:t>
            </a:r>
          </a:p>
          <a:p>
            <a:r>
              <a:rPr lang="en-US" dirty="0" smtClean="0"/>
              <a:t>Relative nature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9844899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Leibovici’s</a:t>
            </a:r>
            <a:r>
              <a:rPr lang="en-US" dirty="0" smtClean="0"/>
              <a:t> reply</a:t>
            </a:r>
            <a:endParaRPr lang="en-US" dirty="0"/>
          </a:p>
        </p:txBody>
      </p:sp>
      <p:pic>
        <p:nvPicPr>
          <p:cNvPr id="4" name="Content Placeholder 3" descr="Screen Shot 2012-11-12 at 12.28.15 PM.png"/>
          <p:cNvPicPr>
            <a:picLocks noGrp="1" noChangeAspect="1"/>
          </p:cNvPicPr>
          <p:nvPr>
            <p:ph idx="1"/>
          </p:nvPr>
        </p:nvPicPr>
        <p:blipFill>
          <a:blip r:embed="rId3">
            <a:extLst>
              <a:ext uri="{28A0092B-C50C-407E-A947-70E740481C1C}">
                <a14:useLocalDpi xmlns:a14="http://schemas.microsoft.com/office/drawing/2010/main" val="0"/>
              </a:ext>
            </a:extLst>
          </a:blip>
          <a:srcRect l="-13129" r="-13129"/>
          <a:stretch>
            <a:fillRect/>
          </a:stretch>
        </p:blipFill>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733162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Murder mystery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June 27, 2005: A sleepwalker, </a:t>
            </a:r>
            <a:r>
              <a:rPr lang="en-US" dirty="0" err="1" smtClean="0"/>
              <a:t>Benjamini</a:t>
            </a:r>
            <a:r>
              <a:rPr lang="en-US" dirty="0" smtClean="0"/>
              <a:t> </a:t>
            </a:r>
            <a:r>
              <a:rPr lang="en-US" dirty="0" err="1" smtClean="0"/>
              <a:t>Adoyo</a:t>
            </a:r>
            <a:r>
              <a:rPr lang="en-US" dirty="0" smtClean="0"/>
              <a:t> goes to sleep disorder clinic. Had been wandering through house, and sometimes shaking his wife while standing over her and babbling. He had no memory of these episodes.</a:t>
            </a:r>
          </a:p>
          <a:p>
            <a:r>
              <a:rPr lang="en-US" dirty="0" smtClean="0"/>
              <a:t>August 10, 2005: After sleep study, center says he has non-REM </a:t>
            </a:r>
            <a:r>
              <a:rPr lang="en-US" dirty="0" err="1" smtClean="0"/>
              <a:t>parasomnia</a:t>
            </a:r>
            <a:r>
              <a:rPr lang="en-US" dirty="0" smtClean="0"/>
              <a:t>. </a:t>
            </a:r>
          </a:p>
          <a:p>
            <a:r>
              <a:rPr lang="en-US" dirty="0" smtClean="0"/>
              <a:t>October 17, 2005: Visits clinic again. Medication increased.</a:t>
            </a:r>
            <a:endParaRPr lang="en-US" dirty="0"/>
          </a:p>
          <a:p>
            <a:r>
              <a:rPr lang="en-US" dirty="0" smtClean="0"/>
              <a:t>October 19, 2005: </a:t>
            </a:r>
            <a:r>
              <a:rPr lang="en-US" dirty="0" err="1" smtClean="0"/>
              <a:t>Adoyo</a:t>
            </a:r>
            <a:r>
              <a:rPr lang="en-US" dirty="0" smtClean="0"/>
              <a:t> is arrested and charged with killing his wife</a:t>
            </a:r>
          </a:p>
          <a:p>
            <a:endParaRPr lang="en-US" dirty="0" smtClean="0"/>
          </a:p>
          <a:p>
            <a:r>
              <a:rPr lang="en-US" dirty="0" smtClean="0"/>
              <a:t>In general, </a:t>
            </a:r>
            <a:r>
              <a:rPr lang="en-US" dirty="0" err="1" smtClean="0"/>
              <a:t>parasomniacs</a:t>
            </a:r>
            <a:r>
              <a:rPr lang="en-US" dirty="0" smtClean="0"/>
              <a:t> can kill people with no intention, awareness or memory of committing the crime</a:t>
            </a:r>
          </a:p>
          <a:p>
            <a:r>
              <a:rPr lang="en-US" dirty="0" smtClean="0"/>
              <a:t>Is it murder or a result of his sleep disorder?</a:t>
            </a:r>
            <a:endParaRPr lang="en-US" dirty="0"/>
          </a:p>
        </p:txBody>
      </p:sp>
      <p:sp>
        <p:nvSpPr>
          <p:cNvPr id="4" name="TextBox 3"/>
          <p:cNvSpPr txBox="1"/>
          <p:nvPr/>
        </p:nvSpPr>
        <p:spPr>
          <a:xfrm>
            <a:off x="799028" y="6304002"/>
            <a:ext cx="7545944" cy="369332"/>
          </a:xfrm>
          <a:prstGeom prst="rect">
            <a:avLst/>
          </a:prstGeom>
          <a:noFill/>
        </p:spPr>
        <p:txBody>
          <a:bodyPr wrap="none" rtlCol="0">
            <a:spAutoFit/>
          </a:bodyPr>
          <a:lstStyle/>
          <a:p>
            <a:r>
              <a:rPr lang="en-US" dirty="0" smtClean="0"/>
              <a:t>The Case of the Sleeping Slayer. Scientific American, September 2012, p 34-39.</a:t>
            </a:r>
            <a:endParaRPr lang="en-US" dirty="0"/>
          </a:p>
        </p:txBody>
      </p:sp>
    </p:spTree>
    <p:extLst>
      <p:ext uri="{BB962C8B-B14F-4D97-AF65-F5344CB8AC3E}">
        <p14:creationId xmlns:p14="http://schemas.microsoft.com/office/powerpoint/2010/main" val="772511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Sleepwalker or murderer?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911 call, 3:41 am October 19, 2005</a:t>
            </a:r>
          </a:p>
          <a:p>
            <a:endParaRPr lang="en-US" dirty="0"/>
          </a:p>
          <a:p>
            <a:endParaRPr lang="en-US" dirty="0" smtClean="0"/>
          </a:p>
          <a:p>
            <a:endParaRPr lang="en-US" dirty="0"/>
          </a:p>
          <a:p>
            <a:endParaRPr lang="en-US" dirty="0" smtClean="0"/>
          </a:p>
          <a:p>
            <a:endParaRPr lang="en-US" dirty="0" smtClean="0"/>
          </a:p>
          <a:p>
            <a:r>
              <a:rPr lang="en-US" dirty="0" smtClean="0"/>
              <a:t>Confessed, but was confused and asked about wife’s welfare</a:t>
            </a:r>
          </a:p>
          <a:p>
            <a:r>
              <a:rPr lang="en-US" dirty="0" smtClean="0"/>
              <a:t>Core question: </a:t>
            </a:r>
            <a:r>
              <a:rPr lang="en-US" dirty="0" err="1"/>
              <a:t>p</a:t>
            </a:r>
            <a:r>
              <a:rPr lang="en-US" dirty="0" err="1" smtClean="0"/>
              <a:t>arasomnia</a:t>
            </a:r>
            <a:r>
              <a:rPr lang="en-US" dirty="0" smtClean="0"/>
              <a:t> was known prior to incident, but was it the cause of wife’s murder?</a:t>
            </a:r>
          </a:p>
        </p:txBody>
      </p:sp>
      <p:sp>
        <p:nvSpPr>
          <p:cNvPr id="4" name="TextBox 3"/>
          <p:cNvSpPr txBox="1"/>
          <p:nvPr/>
        </p:nvSpPr>
        <p:spPr>
          <a:xfrm>
            <a:off x="2065226" y="2093653"/>
            <a:ext cx="5013549" cy="2308324"/>
          </a:xfrm>
          <a:prstGeom prst="rect">
            <a:avLst/>
          </a:prstGeom>
          <a:noFill/>
        </p:spPr>
        <p:txBody>
          <a:bodyPr wrap="none" rtlCol="0">
            <a:spAutoFit/>
          </a:bodyPr>
          <a:lstStyle/>
          <a:p>
            <a:r>
              <a:rPr lang="en-US" dirty="0" smtClean="0"/>
              <a:t>Operator: What’s going on?</a:t>
            </a:r>
          </a:p>
          <a:p>
            <a:r>
              <a:rPr lang="en-US" dirty="0" err="1" smtClean="0"/>
              <a:t>Adoyo</a:t>
            </a:r>
            <a:r>
              <a:rPr lang="en-US" dirty="0" smtClean="0"/>
              <a:t>: You just get here</a:t>
            </a:r>
          </a:p>
          <a:p>
            <a:r>
              <a:rPr lang="en-US" dirty="0" smtClean="0"/>
              <a:t>Operator: You need to tell me what’s going on.</a:t>
            </a:r>
          </a:p>
          <a:p>
            <a:r>
              <a:rPr lang="en-US" dirty="0" err="1" smtClean="0"/>
              <a:t>Adoyo</a:t>
            </a:r>
            <a:r>
              <a:rPr lang="en-US" dirty="0" smtClean="0"/>
              <a:t>: Somebody is dead</a:t>
            </a:r>
          </a:p>
          <a:p>
            <a:r>
              <a:rPr lang="en-US" dirty="0" smtClean="0"/>
              <a:t>Operator: Somebody is dead?</a:t>
            </a:r>
          </a:p>
          <a:p>
            <a:r>
              <a:rPr lang="en-US" dirty="0" err="1" smtClean="0"/>
              <a:t>Adoyo</a:t>
            </a:r>
            <a:r>
              <a:rPr lang="en-US" dirty="0" smtClean="0"/>
              <a:t>: Yes.</a:t>
            </a:r>
          </a:p>
          <a:p>
            <a:r>
              <a:rPr lang="en-US" dirty="0" smtClean="0"/>
              <a:t>Operator: Where are they at?</a:t>
            </a:r>
          </a:p>
          <a:p>
            <a:r>
              <a:rPr lang="en-US" dirty="0" err="1" smtClean="0"/>
              <a:t>Adoyo</a:t>
            </a:r>
            <a:r>
              <a:rPr lang="en-US" dirty="0" smtClean="0"/>
              <a:t>: In their house. Somebody is dead. Get here.</a:t>
            </a:r>
          </a:p>
        </p:txBody>
      </p:sp>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625788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verdict</a:t>
            </a:r>
            <a:endParaRPr lang="en-US" dirty="0"/>
          </a:p>
        </p:txBody>
      </p:sp>
      <p:sp>
        <p:nvSpPr>
          <p:cNvPr id="3" name="Content Placeholder 2"/>
          <p:cNvSpPr>
            <a:spLocks noGrp="1"/>
          </p:cNvSpPr>
          <p:nvPr>
            <p:ph idx="1"/>
          </p:nvPr>
        </p:nvSpPr>
        <p:spPr/>
        <p:txBody>
          <a:bodyPr>
            <a:normAutofit/>
          </a:bodyPr>
          <a:lstStyle/>
          <a:p>
            <a:r>
              <a:rPr lang="en-US" dirty="0" smtClean="0"/>
              <a:t>Wasn’t nearby wife (proximity is important)</a:t>
            </a:r>
          </a:p>
          <a:p>
            <a:r>
              <a:rPr lang="en-US" dirty="0" smtClean="0"/>
              <a:t>Usually no motive, but had been arguing with wife</a:t>
            </a:r>
          </a:p>
          <a:p>
            <a:r>
              <a:rPr lang="en-US" dirty="0" smtClean="0"/>
              <a:t>Assaulted wife in bedroom with hammer, chased into hall &amp; bathroom, stabbed and strangled her</a:t>
            </a:r>
          </a:p>
          <a:p>
            <a:r>
              <a:rPr lang="en-US" dirty="0" smtClean="0"/>
              <a:t>Unusual to see so many mechanisms at once</a:t>
            </a:r>
          </a:p>
          <a:p>
            <a:r>
              <a:rPr lang="en-US" dirty="0" err="1" smtClean="0"/>
              <a:t>Adoyo</a:t>
            </a:r>
            <a:r>
              <a:rPr lang="en-US" dirty="0" smtClean="0"/>
              <a:t> pled guilty to second degree murder</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392141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 causality</a:t>
            </a:r>
            <a:endParaRPr lang="en-US" dirty="0"/>
          </a:p>
        </p:txBody>
      </p:sp>
      <p:sp>
        <p:nvSpPr>
          <p:cNvPr id="3" name="Content Placeholder 2"/>
          <p:cNvSpPr>
            <a:spLocks noGrp="1"/>
          </p:cNvSpPr>
          <p:nvPr>
            <p:ph idx="1"/>
          </p:nvPr>
        </p:nvSpPr>
        <p:spPr/>
        <p:txBody>
          <a:bodyPr/>
          <a:lstStyle/>
          <a:p>
            <a:r>
              <a:rPr lang="en-US" dirty="0" smtClean="0"/>
              <a:t>What happens in general, versus what happened in a particular instance</a:t>
            </a:r>
          </a:p>
          <a:p>
            <a:pPr lvl="1"/>
            <a:r>
              <a:rPr lang="en-US" dirty="0" err="1" smtClean="0"/>
              <a:t>Parasomnia</a:t>
            </a:r>
            <a:r>
              <a:rPr lang="en-US" dirty="0" smtClean="0"/>
              <a:t> causing murder, versus </a:t>
            </a:r>
            <a:r>
              <a:rPr lang="en-US" dirty="0" err="1" smtClean="0"/>
              <a:t>parasomnia</a:t>
            </a:r>
            <a:r>
              <a:rPr lang="en-US" dirty="0" smtClean="0"/>
              <a:t> causing murder of </a:t>
            </a:r>
            <a:r>
              <a:rPr lang="en-US" dirty="0" err="1" smtClean="0"/>
              <a:t>Adoyo’s</a:t>
            </a:r>
            <a:r>
              <a:rPr lang="en-US" dirty="0" smtClean="0"/>
              <a:t> wife</a:t>
            </a:r>
          </a:p>
          <a:p>
            <a:r>
              <a:rPr lang="en-US" dirty="0" smtClean="0"/>
              <a:t>Why do we need to talk about it separately?</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47197130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Counterfactuals</a:t>
            </a:r>
            <a:endParaRPr lang="en-US" dirty="0"/>
          </a:p>
        </p:txBody>
      </p:sp>
      <p:sp>
        <p:nvSpPr>
          <p:cNvPr id="3" name="Content Placeholder 2"/>
          <p:cNvSpPr>
            <a:spLocks noGrp="1"/>
          </p:cNvSpPr>
          <p:nvPr>
            <p:ph idx="1"/>
          </p:nvPr>
        </p:nvSpPr>
        <p:spPr/>
        <p:txBody>
          <a:bodyPr/>
          <a:lstStyle/>
          <a:p>
            <a:r>
              <a:rPr lang="en-US" dirty="0" smtClean="0"/>
              <a:t>How do we distinguish between things that are necessary in that they are required for the effect, and those that just co-occur?</a:t>
            </a:r>
          </a:p>
          <a:p>
            <a:r>
              <a:rPr lang="en-US" dirty="0" smtClean="0"/>
              <a:t>Had things been different, what would have happened?</a:t>
            </a:r>
          </a:p>
          <a:p>
            <a:endParaRPr lang="en-US" dirty="0" smtClean="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9917691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Counterfactuals and Hume</a:t>
            </a:r>
          </a:p>
        </p:txBody>
      </p:sp>
      <p:sp>
        <p:nvSpPr>
          <p:cNvPr id="34819" name="Rectangle 3"/>
          <p:cNvSpPr>
            <a:spLocks noGrp="1" noChangeArrowheads="1"/>
          </p:cNvSpPr>
          <p:nvPr>
            <p:ph type="body" idx="1"/>
          </p:nvPr>
        </p:nvSpPr>
        <p:spPr/>
        <p:txBody>
          <a:bodyPr/>
          <a:lstStyle/>
          <a:p>
            <a:r>
              <a:rPr lang="en-US"/>
              <a:t>Day as a cause of night. Meets all three conditions</a:t>
            </a:r>
          </a:p>
          <a:p>
            <a:r>
              <a:rPr lang="en-US"/>
              <a:t>Definition (1): if use only first part of definition, still have correlation between day/night</a:t>
            </a:r>
          </a:p>
          <a:p>
            <a:r>
              <a:rPr lang="en-US"/>
              <a:t>Definition (2): removes causal connection between day/night. If day had not been, night would still exist</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31670265"/>
      </p:ext>
    </p:extLst>
  </p:cSld>
  <p:clrMapOvr>
    <a:masterClrMapping/>
  </p:clrMapOvr>
  <p:transition xmlns:p14="http://schemas.microsoft.com/office/powerpoint/2010/main" advTm="25547"/>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Counterfactual (basic idea)</a:t>
            </a:r>
            <a:endParaRPr lang="en-US" dirty="0"/>
          </a:p>
        </p:txBody>
      </p:sp>
      <p:sp>
        <p:nvSpPr>
          <p:cNvPr id="3" name="Content Placeholder 2"/>
          <p:cNvSpPr>
            <a:spLocks noGrp="1"/>
          </p:cNvSpPr>
          <p:nvPr>
            <p:ph idx="1"/>
          </p:nvPr>
        </p:nvSpPr>
        <p:spPr/>
        <p:txBody>
          <a:bodyPr/>
          <a:lstStyle/>
          <a:p>
            <a:r>
              <a:rPr lang="en-US" dirty="0" smtClean="0"/>
              <a:t>Had C not have happened, E would not have either</a:t>
            </a:r>
          </a:p>
          <a:p>
            <a:r>
              <a:rPr lang="en-US" dirty="0" smtClean="0"/>
              <a:t>Ex: umbrella vendors and rain</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088213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t>Lewis: possible worlds</a:t>
            </a:r>
          </a:p>
        </p:txBody>
      </p:sp>
      <p:sp>
        <p:nvSpPr>
          <p:cNvPr id="105476" name="Oval 4"/>
          <p:cNvSpPr>
            <a:spLocks noChangeArrowheads="1"/>
          </p:cNvSpPr>
          <p:nvPr/>
        </p:nvSpPr>
        <p:spPr bwMode="auto">
          <a:xfrm>
            <a:off x="2286000" y="2133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7" name="Oval 5"/>
          <p:cNvSpPr>
            <a:spLocks noChangeArrowheads="1"/>
          </p:cNvSpPr>
          <p:nvPr/>
        </p:nvSpPr>
        <p:spPr bwMode="auto">
          <a:xfrm>
            <a:off x="3124200" y="20574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8" name="Oval 6"/>
          <p:cNvSpPr>
            <a:spLocks noChangeArrowheads="1"/>
          </p:cNvSpPr>
          <p:nvPr/>
        </p:nvSpPr>
        <p:spPr bwMode="auto">
          <a:xfrm>
            <a:off x="3124200" y="4038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9" name="Oval 7"/>
          <p:cNvSpPr>
            <a:spLocks noChangeArrowheads="1"/>
          </p:cNvSpPr>
          <p:nvPr/>
        </p:nvSpPr>
        <p:spPr bwMode="auto">
          <a:xfrm>
            <a:off x="4648200" y="2819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0" name="Oval 8"/>
          <p:cNvSpPr>
            <a:spLocks noChangeArrowheads="1"/>
          </p:cNvSpPr>
          <p:nvPr/>
        </p:nvSpPr>
        <p:spPr bwMode="auto">
          <a:xfrm>
            <a:off x="1143000" y="38862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1" name="Oval 9"/>
          <p:cNvSpPr>
            <a:spLocks noChangeArrowheads="1"/>
          </p:cNvSpPr>
          <p:nvPr/>
        </p:nvSpPr>
        <p:spPr bwMode="auto">
          <a:xfrm>
            <a:off x="3200400" y="3276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2" name="Oval 10"/>
          <p:cNvSpPr>
            <a:spLocks noChangeArrowheads="1"/>
          </p:cNvSpPr>
          <p:nvPr/>
        </p:nvSpPr>
        <p:spPr bwMode="auto">
          <a:xfrm>
            <a:off x="5257800" y="27432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3" name="Oval 11"/>
          <p:cNvSpPr>
            <a:spLocks noChangeArrowheads="1"/>
          </p:cNvSpPr>
          <p:nvPr/>
        </p:nvSpPr>
        <p:spPr bwMode="auto">
          <a:xfrm>
            <a:off x="5029200" y="4191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4" name="Oval 12"/>
          <p:cNvSpPr>
            <a:spLocks noChangeArrowheads="1"/>
          </p:cNvSpPr>
          <p:nvPr/>
        </p:nvSpPr>
        <p:spPr bwMode="auto">
          <a:xfrm>
            <a:off x="6629400" y="32004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85" name="Text Box 13"/>
          <p:cNvSpPr txBox="1">
            <a:spLocks noChangeArrowheads="1"/>
          </p:cNvSpPr>
          <p:nvPr/>
        </p:nvSpPr>
        <p:spPr bwMode="auto">
          <a:xfrm>
            <a:off x="4114800" y="3276600"/>
            <a:ext cx="1403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actual world</a:t>
            </a:r>
          </a:p>
        </p:txBody>
      </p:sp>
      <p:cxnSp>
        <p:nvCxnSpPr>
          <p:cNvPr id="105489" name="AutoShape 17"/>
          <p:cNvCxnSpPr>
            <a:cxnSpLocks noChangeShapeType="1"/>
            <a:stCxn id="105485" idx="1"/>
            <a:endCxn id="105479" idx="1"/>
          </p:cNvCxnSpPr>
          <p:nvPr/>
        </p:nvCxnSpPr>
        <p:spPr bwMode="auto">
          <a:xfrm rot="10800000" flipH="1">
            <a:off x="4114800" y="2863850"/>
            <a:ext cx="577850" cy="596900"/>
          </a:xfrm>
          <a:prstGeom prst="curvedConnector4">
            <a:avLst>
              <a:gd name="adj1" fmla="val -39560"/>
              <a:gd name="adj2" fmla="val 145745"/>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490" name="Text Box 18"/>
          <p:cNvSpPr txBox="1">
            <a:spLocks noChangeArrowheads="1"/>
          </p:cNvSpPr>
          <p:nvPr/>
        </p:nvSpPr>
        <p:spPr bwMode="auto">
          <a:xfrm>
            <a:off x="4419600" y="21336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nearby possible world</a:t>
            </a:r>
          </a:p>
        </p:txBody>
      </p:sp>
      <p:cxnSp>
        <p:nvCxnSpPr>
          <p:cNvPr id="105491" name="AutoShape 19"/>
          <p:cNvCxnSpPr>
            <a:cxnSpLocks noChangeShapeType="1"/>
            <a:stCxn id="105490" idx="3"/>
            <a:endCxn id="105482" idx="6"/>
          </p:cNvCxnSpPr>
          <p:nvPr/>
        </p:nvCxnSpPr>
        <p:spPr bwMode="auto">
          <a:xfrm flipH="1">
            <a:off x="5562600" y="2317750"/>
            <a:ext cx="1250950" cy="577850"/>
          </a:xfrm>
          <a:prstGeom prst="curvedConnector3">
            <a:avLst>
              <a:gd name="adj1" fmla="val -1827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492" name="Text Box 20"/>
          <p:cNvSpPr txBox="1">
            <a:spLocks noChangeArrowheads="1"/>
          </p:cNvSpPr>
          <p:nvPr/>
        </p:nvSpPr>
        <p:spPr bwMode="auto">
          <a:xfrm>
            <a:off x="228600" y="4267200"/>
            <a:ext cx="236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dirty="0">
                <a:solidFill>
                  <a:schemeClr val="tx2"/>
                </a:solidFill>
              </a:rPr>
              <a:t>distant possible world</a:t>
            </a:r>
          </a:p>
        </p:txBody>
      </p:sp>
      <p:sp>
        <p:nvSpPr>
          <p:cNvPr id="105493" name="Text Box 21"/>
          <p:cNvSpPr txBox="1">
            <a:spLocks noChangeArrowheads="1"/>
          </p:cNvSpPr>
          <p:nvPr/>
        </p:nvSpPr>
        <p:spPr bwMode="auto">
          <a:xfrm>
            <a:off x="3657600" y="3657600"/>
            <a:ext cx="26884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dirty="0" smtClean="0">
                <a:solidFill>
                  <a:schemeClr val="tx2"/>
                </a:solidFill>
              </a:rPr>
              <a:t>Barack Obama is </a:t>
            </a:r>
            <a:r>
              <a:rPr lang="en-US" b="0" dirty="0">
                <a:solidFill>
                  <a:schemeClr val="tx2"/>
                </a:solidFill>
              </a:rPr>
              <a:t>president</a:t>
            </a:r>
          </a:p>
        </p:txBody>
      </p:sp>
      <p:sp>
        <p:nvSpPr>
          <p:cNvPr id="105494" name="Text Box 22"/>
          <p:cNvSpPr txBox="1">
            <a:spLocks noChangeArrowheads="1"/>
          </p:cNvSpPr>
          <p:nvPr/>
        </p:nvSpPr>
        <p:spPr bwMode="auto">
          <a:xfrm>
            <a:off x="4343400" y="1752600"/>
            <a:ext cx="25478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solidFill>
                  <a:schemeClr val="tx2"/>
                </a:solidFill>
              </a:rPr>
              <a:t>Mitt Romney </a:t>
            </a:r>
            <a:r>
              <a:rPr lang="en-US" b="0" dirty="0" smtClean="0">
                <a:solidFill>
                  <a:schemeClr val="tx2"/>
                </a:solidFill>
              </a:rPr>
              <a:t>is </a:t>
            </a:r>
            <a:r>
              <a:rPr lang="en-US" b="0" dirty="0">
                <a:solidFill>
                  <a:schemeClr val="tx2"/>
                </a:solidFill>
              </a:rPr>
              <a:t>president</a:t>
            </a:r>
          </a:p>
        </p:txBody>
      </p:sp>
      <p:sp>
        <p:nvSpPr>
          <p:cNvPr id="19" name="Text Box 20"/>
          <p:cNvSpPr txBox="1">
            <a:spLocks noChangeArrowheads="1"/>
          </p:cNvSpPr>
          <p:nvPr/>
        </p:nvSpPr>
        <p:spPr bwMode="auto">
          <a:xfrm>
            <a:off x="228600" y="4667772"/>
            <a:ext cx="2326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dirty="0" smtClean="0">
                <a:solidFill>
                  <a:schemeClr val="tx2"/>
                </a:solidFill>
              </a:rPr>
              <a:t>Lady </a:t>
            </a:r>
            <a:r>
              <a:rPr lang="en-US" b="0" dirty="0" err="1" smtClean="0">
                <a:solidFill>
                  <a:schemeClr val="tx2"/>
                </a:solidFill>
              </a:rPr>
              <a:t>GaGa</a:t>
            </a:r>
            <a:r>
              <a:rPr lang="en-US" b="0" dirty="0" smtClean="0">
                <a:solidFill>
                  <a:schemeClr val="tx2"/>
                </a:solidFill>
              </a:rPr>
              <a:t> is president</a:t>
            </a:r>
            <a:endParaRPr lang="en-US" b="0" dirty="0">
              <a:solidFill>
                <a:schemeClr val="tx2"/>
              </a:solidFill>
            </a:endParaRPr>
          </a:p>
        </p:txBody>
      </p:sp>
      <p:sp>
        <p:nvSpPr>
          <p:cNvPr id="20" name="TextBox 19"/>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880425170"/>
      </p:ext>
    </p:extLst>
  </p:cSld>
  <p:clrMapOvr>
    <a:masterClrMapping/>
  </p:clrMapOvr>
  <p:transition xmlns:p14="http://schemas.microsoft.com/office/powerpoint/2010/main" advTm="31406"/>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t>Comparing possible worlds</a:t>
            </a:r>
          </a:p>
        </p:txBody>
      </p:sp>
      <p:sp>
        <p:nvSpPr>
          <p:cNvPr id="111620" name="Oval 4"/>
          <p:cNvSpPr>
            <a:spLocks noChangeArrowheads="1"/>
          </p:cNvSpPr>
          <p:nvPr/>
        </p:nvSpPr>
        <p:spPr bwMode="auto">
          <a:xfrm>
            <a:off x="2286000" y="2667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1" name="Oval 5"/>
          <p:cNvSpPr>
            <a:spLocks noChangeArrowheads="1"/>
          </p:cNvSpPr>
          <p:nvPr/>
        </p:nvSpPr>
        <p:spPr bwMode="auto">
          <a:xfrm>
            <a:off x="3200400" y="20574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3" name="Oval 7"/>
          <p:cNvSpPr>
            <a:spLocks noChangeArrowheads="1"/>
          </p:cNvSpPr>
          <p:nvPr/>
        </p:nvSpPr>
        <p:spPr bwMode="auto">
          <a:xfrm>
            <a:off x="4648200" y="3352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4" name="Oval 8"/>
          <p:cNvSpPr>
            <a:spLocks noChangeArrowheads="1"/>
          </p:cNvSpPr>
          <p:nvPr/>
        </p:nvSpPr>
        <p:spPr bwMode="auto">
          <a:xfrm>
            <a:off x="1143000" y="4419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5" name="Oval 9"/>
          <p:cNvSpPr>
            <a:spLocks noChangeArrowheads="1"/>
          </p:cNvSpPr>
          <p:nvPr/>
        </p:nvSpPr>
        <p:spPr bwMode="auto">
          <a:xfrm>
            <a:off x="3200400" y="3810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6" name="Oval 10"/>
          <p:cNvSpPr>
            <a:spLocks noChangeArrowheads="1"/>
          </p:cNvSpPr>
          <p:nvPr/>
        </p:nvSpPr>
        <p:spPr bwMode="auto">
          <a:xfrm>
            <a:off x="5257800" y="3276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7" name="Oval 11"/>
          <p:cNvSpPr>
            <a:spLocks noChangeArrowheads="1"/>
          </p:cNvSpPr>
          <p:nvPr/>
        </p:nvSpPr>
        <p:spPr bwMode="auto">
          <a:xfrm>
            <a:off x="5029200" y="47244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8" name="Oval 12"/>
          <p:cNvSpPr>
            <a:spLocks noChangeArrowheads="1"/>
          </p:cNvSpPr>
          <p:nvPr/>
        </p:nvSpPr>
        <p:spPr bwMode="auto">
          <a:xfrm>
            <a:off x="6096000" y="3733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9" name="Text Box 13"/>
          <p:cNvSpPr txBox="1">
            <a:spLocks noChangeArrowheads="1"/>
          </p:cNvSpPr>
          <p:nvPr/>
        </p:nvSpPr>
        <p:spPr bwMode="auto">
          <a:xfrm>
            <a:off x="4114800" y="3810000"/>
            <a:ext cx="169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actual world, </a:t>
            </a:r>
            <a:r>
              <a:rPr lang="en-US" b="0" i="1">
                <a:solidFill>
                  <a:schemeClr val="tx2"/>
                </a:solidFill>
              </a:rPr>
              <a:t>w</a:t>
            </a:r>
          </a:p>
        </p:txBody>
      </p:sp>
      <p:cxnSp>
        <p:nvCxnSpPr>
          <p:cNvPr id="111630" name="AutoShape 14"/>
          <p:cNvCxnSpPr>
            <a:cxnSpLocks noChangeShapeType="1"/>
            <a:stCxn id="111629" idx="1"/>
            <a:endCxn id="111623" idx="1"/>
          </p:cNvCxnSpPr>
          <p:nvPr/>
        </p:nvCxnSpPr>
        <p:spPr bwMode="auto">
          <a:xfrm rot="10800000" flipH="1">
            <a:off x="4114800" y="3397250"/>
            <a:ext cx="577850" cy="596900"/>
          </a:xfrm>
          <a:prstGeom prst="curvedConnector4">
            <a:avLst>
              <a:gd name="adj1" fmla="val -39560"/>
              <a:gd name="adj2" fmla="val 145745"/>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1650" name="Text Box 34"/>
          <p:cNvSpPr txBox="1">
            <a:spLocks noChangeArrowheads="1"/>
          </p:cNvSpPr>
          <p:nvPr/>
        </p:nvSpPr>
        <p:spPr bwMode="auto">
          <a:xfrm>
            <a:off x="3124200" y="33528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a:t>
            </a:r>
          </a:p>
        </p:txBody>
      </p:sp>
      <p:sp>
        <p:nvSpPr>
          <p:cNvPr id="111652" name="Text Box 36"/>
          <p:cNvSpPr txBox="1">
            <a:spLocks noChangeArrowheads="1"/>
          </p:cNvSpPr>
          <p:nvPr/>
        </p:nvSpPr>
        <p:spPr bwMode="auto">
          <a:xfrm>
            <a:off x="4692650" y="4969001"/>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a:t>
            </a:r>
          </a:p>
        </p:txBody>
      </p:sp>
      <p:sp>
        <p:nvSpPr>
          <p:cNvPr id="111653" name="Text Box 37"/>
          <p:cNvSpPr txBox="1">
            <a:spLocks noChangeArrowheads="1"/>
          </p:cNvSpPr>
          <p:nvPr/>
        </p:nvSpPr>
        <p:spPr bwMode="auto">
          <a:xfrm>
            <a:off x="5181600" y="2819400"/>
            <a:ext cx="895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 ¬C</a:t>
            </a:r>
          </a:p>
        </p:txBody>
      </p:sp>
      <p:sp>
        <p:nvSpPr>
          <p:cNvPr id="111654" name="Text Box 38"/>
          <p:cNvSpPr txBox="1">
            <a:spLocks noChangeArrowheads="1"/>
          </p:cNvSpPr>
          <p:nvPr/>
        </p:nvSpPr>
        <p:spPr bwMode="auto">
          <a:xfrm>
            <a:off x="990600" y="4876800"/>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a:t>
            </a:r>
          </a:p>
        </p:txBody>
      </p:sp>
      <p:sp>
        <p:nvSpPr>
          <p:cNvPr id="111655" name="Text Box 39"/>
          <p:cNvSpPr txBox="1">
            <a:spLocks noChangeArrowheads="1"/>
          </p:cNvSpPr>
          <p:nvPr/>
        </p:nvSpPr>
        <p:spPr bwMode="auto">
          <a:xfrm>
            <a:off x="1524000" y="29718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 ¬C</a:t>
            </a:r>
          </a:p>
        </p:txBody>
      </p:sp>
      <p:sp>
        <p:nvSpPr>
          <p:cNvPr id="111656" name="Text Box 40"/>
          <p:cNvSpPr txBox="1">
            <a:spLocks noChangeArrowheads="1"/>
          </p:cNvSpPr>
          <p:nvPr/>
        </p:nvSpPr>
        <p:spPr bwMode="auto">
          <a:xfrm>
            <a:off x="5943600" y="32766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a:t>
            </a:r>
          </a:p>
        </p:txBody>
      </p:sp>
      <p:sp>
        <p:nvSpPr>
          <p:cNvPr id="111657" name="Text Box 41"/>
          <p:cNvSpPr txBox="1">
            <a:spLocks noChangeArrowheads="1"/>
          </p:cNvSpPr>
          <p:nvPr/>
        </p:nvSpPr>
        <p:spPr bwMode="auto">
          <a:xfrm>
            <a:off x="4267200" y="2895600"/>
            <a:ext cx="102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t>
            </a:r>
            <a:r>
              <a:rPr lang="en-US"/>
              <a:t> </a:t>
            </a:r>
            <a:r>
              <a:rPr lang="en-US" b="0">
                <a:solidFill>
                  <a:schemeClr val="tx2"/>
                </a:solidFill>
              </a:rPr>
              <a:t>A, ¬</a:t>
            </a:r>
            <a:r>
              <a:rPr lang="en-US"/>
              <a:t> </a:t>
            </a:r>
            <a:r>
              <a:rPr lang="en-US" b="0">
                <a:solidFill>
                  <a:schemeClr val="tx2"/>
                </a:solidFill>
              </a:rPr>
              <a:t>C</a:t>
            </a:r>
          </a:p>
        </p:txBody>
      </p:sp>
      <p:sp>
        <p:nvSpPr>
          <p:cNvPr id="111660" name="Oval 44"/>
          <p:cNvSpPr>
            <a:spLocks noChangeArrowheads="1"/>
          </p:cNvSpPr>
          <p:nvPr/>
        </p:nvSpPr>
        <p:spPr bwMode="auto">
          <a:xfrm>
            <a:off x="3011020" y="1828800"/>
            <a:ext cx="3505200" cy="3505200"/>
          </a:xfrm>
          <a:prstGeom prst="ellipse">
            <a:avLst/>
          </a:prstGeom>
          <a:noFill/>
          <a:ln w="9525">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61" name="Text Box 45"/>
          <p:cNvSpPr txBox="1">
            <a:spLocks noChangeArrowheads="1"/>
          </p:cNvSpPr>
          <p:nvPr/>
        </p:nvSpPr>
        <p:spPr bwMode="auto">
          <a:xfrm>
            <a:off x="3124200" y="1676400"/>
            <a:ext cx="895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dirty="0">
                <a:solidFill>
                  <a:schemeClr val="tx2"/>
                </a:solidFill>
              </a:rPr>
              <a:t>¬A, ¬C</a:t>
            </a:r>
          </a:p>
        </p:txBody>
      </p:sp>
      <p:sp>
        <p:nvSpPr>
          <p:cNvPr id="111662" name="Oval 46"/>
          <p:cNvSpPr>
            <a:spLocks noChangeArrowheads="1"/>
          </p:cNvSpPr>
          <p:nvPr/>
        </p:nvSpPr>
        <p:spPr bwMode="auto">
          <a:xfrm>
            <a:off x="6629400" y="20574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63" name="Text Box 47"/>
          <p:cNvSpPr txBox="1">
            <a:spLocks noChangeArrowheads="1"/>
          </p:cNvSpPr>
          <p:nvPr/>
        </p:nvSpPr>
        <p:spPr bwMode="auto">
          <a:xfrm>
            <a:off x="6477000" y="2514600"/>
            <a:ext cx="69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¬A,C</a:t>
            </a:r>
          </a:p>
        </p:txBody>
      </p:sp>
      <p:sp>
        <p:nvSpPr>
          <p:cNvPr id="111664" name="Oval 48"/>
          <p:cNvSpPr>
            <a:spLocks noChangeArrowheads="1"/>
          </p:cNvSpPr>
          <p:nvPr/>
        </p:nvSpPr>
        <p:spPr bwMode="auto">
          <a:xfrm>
            <a:off x="7391400" y="4038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65" name="Text Box 49"/>
          <p:cNvSpPr txBox="1">
            <a:spLocks noChangeArrowheads="1"/>
          </p:cNvSpPr>
          <p:nvPr/>
        </p:nvSpPr>
        <p:spPr bwMode="auto">
          <a:xfrm>
            <a:off x="6629400" y="43434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tx2"/>
                </a:solidFill>
              </a:rPr>
              <a:t>A, ¬C</a:t>
            </a:r>
          </a:p>
        </p:txBody>
      </p:sp>
      <p:sp>
        <p:nvSpPr>
          <p:cNvPr id="111666" name="Text Box 50"/>
          <p:cNvSpPr txBox="1">
            <a:spLocks noChangeArrowheads="1"/>
          </p:cNvSpPr>
          <p:nvPr/>
        </p:nvSpPr>
        <p:spPr bwMode="auto">
          <a:xfrm>
            <a:off x="685800" y="5683250"/>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b="0">
                <a:solidFill>
                  <a:schemeClr val="tx2"/>
                </a:solidFill>
              </a:rPr>
              <a:t>A-worlds where C holds are closer to </a:t>
            </a:r>
            <a:r>
              <a:rPr lang="en-US" b="0" i="1">
                <a:solidFill>
                  <a:schemeClr val="tx2"/>
                </a:solidFill>
              </a:rPr>
              <a:t>w </a:t>
            </a:r>
            <a:r>
              <a:rPr lang="en-US" b="0">
                <a:solidFill>
                  <a:schemeClr val="tx2"/>
                </a:solidFill>
              </a:rPr>
              <a:t>than A worlds where C doesn</a:t>
            </a:r>
            <a:r>
              <a:rPr lang="ja-JP" altLang="en-US" b="0">
                <a:solidFill>
                  <a:schemeClr val="tx2"/>
                </a:solidFill>
                <a:latin typeface="Arial"/>
              </a:rPr>
              <a:t>’</a:t>
            </a:r>
            <a:r>
              <a:rPr lang="en-US" b="0">
                <a:solidFill>
                  <a:schemeClr val="tx2"/>
                </a:solidFill>
              </a:rPr>
              <a:t>t hold</a:t>
            </a:r>
            <a:endParaRPr lang="en-US" b="0" i="1">
              <a:solidFill>
                <a:schemeClr val="tx2"/>
              </a:solidFill>
            </a:endParaRPr>
          </a:p>
        </p:txBody>
      </p:sp>
      <p:sp>
        <p:nvSpPr>
          <p:cNvPr id="27" name="TextBox 2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30480824"/>
      </p:ext>
    </p:extLst>
  </p:cSld>
  <p:clrMapOvr>
    <a:masterClrMapping/>
  </p:clrMapOvr>
  <p:transition xmlns:p14="http://schemas.microsoft.com/office/powerpoint/2010/main" advTm="0"/>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Counterfactual </a:t>
            </a:r>
            <a:r>
              <a:rPr lang="en-US" smtClean="0"/>
              <a:t>(definition)</a:t>
            </a:r>
            <a:endParaRPr lang="en-US" dirty="0"/>
          </a:p>
        </p:txBody>
      </p:sp>
      <p:sp>
        <p:nvSpPr>
          <p:cNvPr id="38915" name="Rectangle 3"/>
          <p:cNvSpPr>
            <a:spLocks noGrp="1" noChangeArrowheads="1"/>
          </p:cNvSpPr>
          <p:nvPr>
            <p:ph type="body" idx="1"/>
          </p:nvPr>
        </p:nvSpPr>
        <p:spPr/>
        <p:txBody>
          <a:bodyPr/>
          <a:lstStyle/>
          <a:p>
            <a:r>
              <a:rPr lang="en-US" smtClean="0"/>
              <a:t>Counterfactual of two propositions A and C:</a:t>
            </a:r>
          </a:p>
          <a:p>
            <a:pPr lvl="1"/>
            <a:r>
              <a:rPr lang="en-US" smtClean="0"/>
              <a:t>A□→C: if A was true, C would be true</a:t>
            </a:r>
          </a:p>
          <a:p>
            <a:pPr lvl="1"/>
            <a:r>
              <a:rPr lang="en-US" smtClean="0"/>
              <a:t>Truth condition: A□→C is true (in actual world w) iff:</a:t>
            </a:r>
          </a:p>
          <a:p>
            <a:pPr lvl="2"/>
            <a:r>
              <a:rPr lang="en-US" smtClean="0"/>
              <a:t>No possible A-worlds (vacuous case) or</a:t>
            </a:r>
          </a:p>
          <a:p>
            <a:pPr lvl="2"/>
            <a:r>
              <a:rPr lang="en-US" smtClean="0"/>
              <a:t>Some A-world where C holds is closer to w than is any A-world where C doesn</a:t>
            </a:r>
            <a:r>
              <a:rPr lang="ja-JP" altLang="en-US" smtClean="0"/>
              <a:t>’</a:t>
            </a:r>
            <a:r>
              <a:rPr lang="en-US" smtClean="0"/>
              <a:t>t hold</a:t>
            </a:r>
            <a:endParaRPr lang="en-US"/>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713998568"/>
      </p:ext>
    </p:extLst>
  </p:cSld>
  <p:clrMapOvr>
    <a:masterClrMapping/>
  </p:clrMapOvr>
  <p:transition xmlns:p14="http://schemas.microsoft.com/office/powerpoint/2010/main" advTm="422"/>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XMRV leads to CFS?</a:t>
            </a:r>
            <a:endParaRPr lang="en-US" dirty="0"/>
          </a:p>
        </p:txBody>
      </p:sp>
      <p:pic>
        <p:nvPicPr>
          <p:cNvPr id="4" name="Content Placeholder 3" descr="Screen Shot 2012-08-25 at 12.54.28 PM.png"/>
          <p:cNvPicPr>
            <a:picLocks noGrp="1" noChangeAspect="1"/>
          </p:cNvPicPr>
          <p:nvPr>
            <p:ph idx="1"/>
          </p:nvPr>
        </p:nvPicPr>
        <p:blipFill>
          <a:blip r:embed="rId2">
            <a:extLst>
              <a:ext uri="{28A0092B-C50C-407E-A947-70E740481C1C}">
                <a14:useLocalDpi xmlns:a14="http://schemas.microsoft.com/office/drawing/2010/main" val="0"/>
              </a:ext>
            </a:extLst>
          </a:blip>
          <a:srcRect t="1194" b="1194"/>
          <a:stretch>
            <a:fillRect/>
          </a:stretch>
        </p:blipFill>
        <p:spPr>
          <a:prstGeom prst="rect">
            <a:avLst/>
          </a:prstGeom>
        </p:spPr>
      </p:pic>
      <p:sp>
        <p:nvSpPr>
          <p:cNvPr id="3" name="TextBox 2"/>
          <p:cNvSpPr txBox="1"/>
          <p:nvPr/>
        </p:nvSpPr>
        <p:spPr>
          <a:xfrm>
            <a:off x="524486" y="6475330"/>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762408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Causal dependence between events</a:t>
            </a:r>
          </a:p>
        </p:txBody>
      </p:sp>
      <p:sp>
        <p:nvSpPr>
          <p:cNvPr id="43011" name="Rectangle 3"/>
          <p:cNvSpPr>
            <a:spLocks noGrp="1" noChangeArrowheads="1"/>
          </p:cNvSpPr>
          <p:nvPr>
            <p:ph type="body" sz="half" idx="1"/>
          </p:nvPr>
        </p:nvSpPr>
        <p:spPr/>
        <p:txBody>
          <a:bodyPr/>
          <a:lstStyle/>
          <a:p>
            <a:r>
              <a:rPr lang="en-US" sz="2200" dirty="0"/>
              <a:t>Whether e depends on whether or not c</a:t>
            </a:r>
          </a:p>
          <a:p>
            <a:r>
              <a:rPr lang="en-US" sz="2200" dirty="0"/>
              <a:t>Represented by: c</a:t>
            </a:r>
            <a:r>
              <a:rPr lang="en-US" sz="2200" baseline="-25000" dirty="0"/>
              <a:t> </a:t>
            </a:r>
            <a:r>
              <a:rPr lang="en-US" sz="2200" dirty="0">
                <a:cs typeface="Arial" charset="0"/>
              </a:rPr>
              <a:t>□→</a:t>
            </a:r>
            <a:r>
              <a:rPr lang="en-US" sz="2200" baseline="-25000" dirty="0"/>
              <a:t> </a:t>
            </a:r>
            <a:r>
              <a:rPr lang="en-US" sz="2200" dirty="0"/>
              <a:t>e and </a:t>
            </a:r>
            <a:r>
              <a:rPr lang="en-US" sz="2200" dirty="0">
                <a:cs typeface="Arial" charset="0"/>
              </a:rPr>
              <a:t>¬</a:t>
            </a:r>
            <a:r>
              <a:rPr lang="en-US" sz="2200" dirty="0"/>
              <a:t>c</a:t>
            </a:r>
            <a:r>
              <a:rPr lang="en-US" sz="2200" baseline="-25000" dirty="0"/>
              <a:t> </a:t>
            </a:r>
            <a:r>
              <a:rPr lang="en-US" sz="2200" dirty="0">
                <a:cs typeface="Arial" charset="0"/>
              </a:rPr>
              <a:t>□→</a:t>
            </a:r>
            <a:r>
              <a:rPr lang="en-US" sz="2200" baseline="-25000" dirty="0"/>
              <a:t> </a:t>
            </a:r>
            <a:r>
              <a:rPr lang="en-US" sz="2200" dirty="0">
                <a:cs typeface="Arial" charset="0"/>
              </a:rPr>
              <a:t>¬</a:t>
            </a:r>
            <a:r>
              <a:rPr lang="en-US" sz="2200" baseline="-25000" dirty="0"/>
              <a:t> </a:t>
            </a:r>
            <a:r>
              <a:rPr lang="en-US" sz="2200" dirty="0"/>
              <a:t>e</a:t>
            </a:r>
          </a:p>
          <a:p>
            <a:r>
              <a:rPr lang="en-US" sz="2200" dirty="0"/>
              <a:t>If each c</a:t>
            </a:r>
            <a:r>
              <a:rPr lang="en-US" sz="2200" baseline="-25000" dirty="0"/>
              <a:t>i</a:t>
            </a:r>
            <a:r>
              <a:rPr lang="en-US" sz="2200" dirty="0"/>
              <a:t> depends causally on c</a:t>
            </a:r>
            <a:r>
              <a:rPr lang="en-US" sz="2200" baseline="-25000" dirty="0"/>
              <a:t>i-1 </a:t>
            </a:r>
            <a:r>
              <a:rPr lang="en-US" sz="2200" dirty="0"/>
              <a:t>and e depends causally on </a:t>
            </a:r>
            <a:r>
              <a:rPr lang="en-US" sz="2200" dirty="0" err="1"/>
              <a:t>c</a:t>
            </a:r>
            <a:r>
              <a:rPr lang="en-US" sz="2200" baseline="-25000" dirty="0" err="1"/>
              <a:t>n</a:t>
            </a:r>
            <a:r>
              <a:rPr lang="en-US" sz="2200" baseline="-25000" dirty="0"/>
              <a:t>,</a:t>
            </a:r>
            <a:r>
              <a:rPr lang="en-US" sz="2200" dirty="0"/>
              <a:t>, then c</a:t>
            </a:r>
            <a:r>
              <a:rPr lang="en-US" sz="2200" baseline="-25000" dirty="0"/>
              <a:t>1 </a:t>
            </a:r>
            <a:r>
              <a:rPr lang="en-US" sz="2200" dirty="0"/>
              <a:t>is a cause of e</a:t>
            </a:r>
          </a:p>
        </p:txBody>
      </p:sp>
      <p:sp>
        <p:nvSpPr>
          <p:cNvPr id="43012" name="Rectangle 4"/>
          <p:cNvSpPr>
            <a:spLocks noGrp="1" noChangeArrowheads="1"/>
          </p:cNvSpPr>
          <p:nvPr>
            <p:ph sz="half" idx="2"/>
          </p:nvPr>
        </p:nvSpPr>
        <p:spPr>
          <a:xfrm>
            <a:off x="1219200" y="3886200"/>
            <a:ext cx="7010400" cy="1981200"/>
          </a:xfrm>
        </p:spPr>
        <p:txBody>
          <a:bodyPr/>
          <a:lstStyle/>
          <a:p>
            <a:endParaRPr lang="en-US" sz="2600"/>
          </a:p>
        </p:txBody>
      </p:sp>
      <p:sp>
        <p:nvSpPr>
          <p:cNvPr id="43015" name="Oval 7"/>
          <p:cNvSpPr>
            <a:spLocks noChangeArrowheads="1"/>
          </p:cNvSpPr>
          <p:nvPr/>
        </p:nvSpPr>
        <p:spPr bwMode="auto">
          <a:xfrm>
            <a:off x="1676400" y="43434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tx2"/>
                </a:solidFill>
              </a:rPr>
              <a:t>C</a:t>
            </a:r>
            <a:r>
              <a:rPr lang="en-US" baseline="-25000">
                <a:solidFill>
                  <a:schemeClr val="tx2"/>
                </a:solidFill>
              </a:rPr>
              <a:t>1</a:t>
            </a:r>
            <a:endParaRPr lang="en-US">
              <a:solidFill>
                <a:schemeClr val="tx2"/>
              </a:solidFill>
            </a:endParaRPr>
          </a:p>
        </p:txBody>
      </p:sp>
      <p:sp>
        <p:nvSpPr>
          <p:cNvPr id="43017" name="Oval 9"/>
          <p:cNvSpPr>
            <a:spLocks noChangeArrowheads="1"/>
          </p:cNvSpPr>
          <p:nvPr/>
        </p:nvSpPr>
        <p:spPr bwMode="auto">
          <a:xfrm>
            <a:off x="2590800" y="43434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tx2"/>
                </a:solidFill>
              </a:rPr>
              <a:t>C</a:t>
            </a:r>
            <a:r>
              <a:rPr lang="en-US" baseline="-25000">
                <a:solidFill>
                  <a:schemeClr val="tx2"/>
                </a:solidFill>
              </a:rPr>
              <a:t>2</a:t>
            </a:r>
            <a:endParaRPr lang="en-US">
              <a:solidFill>
                <a:schemeClr val="tx2"/>
              </a:solidFill>
            </a:endParaRPr>
          </a:p>
        </p:txBody>
      </p:sp>
      <p:sp>
        <p:nvSpPr>
          <p:cNvPr id="43019" name="Oval 11"/>
          <p:cNvSpPr>
            <a:spLocks noChangeArrowheads="1"/>
          </p:cNvSpPr>
          <p:nvPr/>
        </p:nvSpPr>
        <p:spPr bwMode="auto">
          <a:xfrm>
            <a:off x="4267200" y="43434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tx2"/>
                </a:solidFill>
              </a:rPr>
              <a:t>C</a:t>
            </a:r>
            <a:r>
              <a:rPr lang="en-US" baseline="-25000">
                <a:solidFill>
                  <a:schemeClr val="tx2"/>
                </a:solidFill>
              </a:rPr>
              <a:t>n</a:t>
            </a:r>
            <a:endParaRPr lang="en-US">
              <a:solidFill>
                <a:schemeClr val="tx2"/>
              </a:solidFill>
            </a:endParaRPr>
          </a:p>
        </p:txBody>
      </p:sp>
      <p:sp>
        <p:nvSpPr>
          <p:cNvPr id="43020" name="Text Box 12"/>
          <p:cNvSpPr txBox="1">
            <a:spLocks noChangeArrowheads="1"/>
          </p:cNvSpPr>
          <p:nvPr/>
        </p:nvSpPr>
        <p:spPr bwMode="auto">
          <a:xfrm>
            <a:off x="3352800" y="4419600"/>
            <a:ext cx="68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 . . </a:t>
            </a:r>
          </a:p>
        </p:txBody>
      </p:sp>
      <p:sp>
        <p:nvSpPr>
          <p:cNvPr id="43021" name="AutoShape 13"/>
          <p:cNvSpPr>
            <a:spLocks noChangeArrowheads="1"/>
          </p:cNvSpPr>
          <p:nvPr/>
        </p:nvSpPr>
        <p:spPr bwMode="auto">
          <a:xfrm>
            <a:off x="5029200" y="4419600"/>
            <a:ext cx="1295400" cy="381000"/>
          </a:xfrm>
          <a:prstGeom prst="rightArrow">
            <a:avLst>
              <a:gd name="adj1" fmla="val 50000"/>
              <a:gd name="adj2" fmla="val 8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2" name="Rectangle 14"/>
          <p:cNvSpPr>
            <a:spLocks noChangeArrowheads="1"/>
          </p:cNvSpPr>
          <p:nvPr/>
        </p:nvSpPr>
        <p:spPr bwMode="auto">
          <a:xfrm>
            <a:off x="6629400" y="42672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solidFill>
                  <a:schemeClr val="tx2"/>
                </a:solidFill>
              </a:rPr>
              <a:t>E</a:t>
            </a:r>
          </a:p>
        </p:txBody>
      </p:sp>
      <p:sp>
        <p:nvSpPr>
          <p:cNvPr id="43023" name="Line 15"/>
          <p:cNvSpPr>
            <a:spLocks noChangeShapeType="1"/>
          </p:cNvSpPr>
          <p:nvPr/>
        </p:nvSpPr>
        <p:spPr bwMode="auto">
          <a:xfrm>
            <a:off x="2209800" y="45720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4" name="Line 16"/>
          <p:cNvSpPr>
            <a:spLocks noChangeShapeType="1"/>
          </p:cNvSpPr>
          <p:nvPr/>
        </p:nvSpPr>
        <p:spPr bwMode="auto">
          <a:xfrm>
            <a:off x="3124200" y="4572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TextBox 12"/>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443042532"/>
      </p:ext>
    </p:extLst>
  </p:cSld>
  <p:clrMapOvr>
    <a:masterClrMapping/>
  </p:clrMapOvr>
  <p:transition xmlns:p14="http://schemas.microsoft.com/office/powerpoint/2010/main" advTm="36453"/>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Causal chains</a:t>
            </a:r>
          </a:p>
        </p:txBody>
      </p:sp>
      <p:sp>
        <p:nvSpPr>
          <p:cNvPr id="108547" name="Rectangle 3"/>
          <p:cNvSpPr>
            <a:spLocks noGrp="1" noChangeArrowheads="1"/>
          </p:cNvSpPr>
          <p:nvPr>
            <p:ph type="body" idx="1"/>
          </p:nvPr>
        </p:nvSpPr>
        <p:spPr/>
        <p:txBody>
          <a:bodyPr>
            <a:normAutofit/>
          </a:bodyPr>
          <a:lstStyle/>
          <a:p>
            <a:r>
              <a:rPr lang="en-US" dirty="0"/>
              <a:t>Previous example was a chain of causes</a:t>
            </a:r>
          </a:p>
          <a:p>
            <a:r>
              <a:rPr lang="en-US" dirty="0"/>
              <a:t>Causal relationship is transitive</a:t>
            </a:r>
          </a:p>
          <a:p>
            <a:pPr lvl="1"/>
            <a:r>
              <a:rPr lang="en-US" dirty="0"/>
              <a:t>Dependence relationship </a:t>
            </a:r>
            <a:r>
              <a:rPr lang="en-US" dirty="0" smtClean="0"/>
              <a:t>doesn</a:t>
            </a:r>
            <a:r>
              <a:rPr lang="en-US" dirty="0" smtClean="0">
                <a:latin typeface="Arial"/>
              </a:rPr>
              <a:t>’</a:t>
            </a:r>
            <a:r>
              <a:rPr lang="en-US" dirty="0" smtClean="0"/>
              <a:t>t </a:t>
            </a:r>
            <a:r>
              <a:rPr lang="en-US" dirty="0"/>
              <a:t>have to be</a:t>
            </a:r>
          </a:p>
          <a:p>
            <a:r>
              <a:rPr lang="en-US" dirty="0"/>
              <a:t>e may still have occurred without </a:t>
            </a:r>
            <a:r>
              <a:rPr lang="en-US" dirty="0" smtClean="0"/>
              <a:t>c</a:t>
            </a:r>
            <a:r>
              <a:rPr lang="en-US" baseline="-25000" dirty="0" smtClean="0"/>
              <a:t>1</a:t>
            </a:r>
          </a:p>
          <a:p>
            <a:endParaRPr lang="en-US" baseline="-25000" dirty="0"/>
          </a:p>
          <a:p>
            <a:r>
              <a:rPr lang="en-US" b="1" dirty="0" smtClean="0"/>
              <a:t>Definition</a:t>
            </a:r>
            <a:r>
              <a:rPr lang="en-US" dirty="0" smtClean="0"/>
              <a:t>: </a:t>
            </a:r>
            <a:r>
              <a:rPr lang="en-US" dirty="0"/>
              <a:t>c is a </a:t>
            </a:r>
            <a:r>
              <a:rPr lang="en-US" dirty="0" smtClean="0"/>
              <a:t>cause of </a:t>
            </a:r>
            <a:r>
              <a:rPr lang="en-US" dirty="0"/>
              <a:t>e if e is causally dependent on c or if there is a chain of causal </a:t>
            </a:r>
            <a:r>
              <a:rPr lang="en-US" dirty="0" smtClean="0"/>
              <a:t>dependence between </a:t>
            </a:r>
            <a:r>
              <a:rPr lang="en-US" dirty="0"/>
              <a:t>c and e.</a:t>
            </a:r>
          </a:p>
          <a:p>
            <a:endParaRPr lang="en-US" baseline="-25000"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84537325"/>
      </p:ext>
    </p:extLst>
  </p:cSld>
  <p:clrMapOvr>
    <a:masterClrMapping/>
  </p:clrMapOvr>
  <p:transition xmlns:p14="http://schemas.microsoft.com/office/powerpoint/2010/main" advTm="43766"/>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Lewis’s update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“Whether” an event occurs is too strict</a:t>
            </a:r>
          </a:p>
          <a:p>
            <a:r>
              <a:rPr lang="en-US" dirty="0" smtClean="0"/>
              <a:t>Really want to know cause made a difference to how &amp; when it occurred</a:t>
            </a:r>
          </a:p>
          <a:p>
            <a:r>
              <a:rPr lang="en-US" dirty="0" smtClean="0"/>
              <a:t>New definition: </a:t>
            </a:r>
            <a:r>
              <a:rPr lang="en-US" dirty="0"/>
              <a:t>Where </a:t>
            </a:r>
            <a:r>
              <a:rPr lang="en-US" i="1" dirty="0"/>
              <a:t>c</a:t>
            </a:r>
            <a:r>
              <a:rPr lang="en-US" dirty="0"/>
              <a:t> and </a:t>
            </a:r>
            <a:r>
              <a:rPr lang="en-US" i="1" dirty="0"/>
              <a:t>e</a:t>
            </a:r>
            <a:r>
              <a:rPr lang="en-US" dirty="0"/>
              <a:t> are distinct events, </a:t>
            </a:r>
            <a:r>
              <a:rPr lang="en-US" i="1" dirty="0"/>
              <a:t>c</a:t>
            </a:r>
            <a:r>
              <a:rPr lang="en-US" dirty="0"/>
              <a:t> </a:t>
            </a:r>
            <a:r>
              <a:rPr lang="en-US" i="1" dirty="0"/>
              <a:t>influences</a:t>
            </a:r>
            <a:r>
              <a:rPr lang="en-US" dirty="0"/>
              <a:t> </a:t>
            </a:r>
            <a:r>
              <a:rPr lang="en-US" i="1" dirty="0"/>
              <a:t>e</a:t>
            </a:r>
            <a:r>
              <a:rPr lang="en-US" dirty="0"/>
              <a:t> if and only if there is a substantial range of </a:t>
            </a:r>
            <a:r>
              <a:rPr lang="en-US" i="1" dirty="0"/>
              <a:t>c</a:t>
            </a:r>
            <a:r>
              <a:rPr lang="en-US" dirty="0"/>
              <a:t>1, </a:t>
            </a:r>
            <a:r>
              <a:rPr lang="en-US" i="1" dirty="0"/>
              <a:t>c</a:t>
            </a:r>
            <a:r>
              <a:rPr lang="en-US" dirty="0"/>
              <a:t>2, … of different not-too-distant alterations of </a:t>
            </a:r>
            <a:r>
              <a:rPr lang="en-US" i="1" dirty="0"/>
              <a:t>c</a:t>
            </a:r>
            <a:r>
              <a:rPr lang="en-US" dirty="0"/>
              <a:t> (including the actual alteration of </a:t>
            </a:r>
            <a:r>
              <a:rPr lang="en-US" i="1" dirty="0"/>
              <a:t>c</a:t>
            </a:r>
            <a:r>
              <a:rPr lang="en-US" dirty="0"/>
              <a:t>) and there is a range of </a:t>
            </a:r>
            <a:r>
              <a:rPr lang="en-US" i="1" dirty="0"/>
              <a:t>e</a:t>
            </a:r>
            <a:r>
              <a:rPr lang="en-US" dirty="0"/>
              <a:t>1, </a:t>
            </a:r>
            <a:r>
              <a:rPr lang="en-US" i="1" dirty="0"/>
              <a:t>e</a:t>
            </a:r>
            <a:r>
              <a:rPr lang="en-US" dirty="0"/>
              <a:t>2, … of alterations of </a:t>
            </a:r>
            <a:r>
              <a:rPr lang="en-US" i="1" dirty="0"/>
              <a:t>e</a:t>
            </a:r>
            <a:r>
              <a:rPr lang="en-US" dirty="0"/>
              <a:t>, at least some of which differ, such that if </a:t>
            </a:r>
            <a:r>
              <a:rPr lang="en-US" i="1" dirty="0"/>
              <a:t>c</a:t>
            </a:r>
            <a:r>
              <a:rPr lang="en-US" dirty="0"/>
              <a:t>1 had occurred, </a:t>
            </a:r>
            <a:r>
              <a:rPr lang="en-US" i="1" dirty="0"/>
              <a:t>e</a:t>
            </a:r>
            <a:r>
              <a:rPr lang="en-US" dirty="0"/>
              <a:t>1 would have occurred, and if </a:t>
            </a:r>
            <a:r>
              <a:rPr lang="en-US" i="1" dirty="0"/>
              <a:t>c</a:t>
            </a:r>
            <a:r>
              <a:rPr lang="en-US" dirty="0"/>
              <a:t>2 had occurred, e2 would have occurred, and so on.	</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968643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probabilistic causality?</a:t>
            </a:r>
            <a:endParaRPr lang="en-US" dirty="0"/>
          </a:p>
        </p:txBody>
      </p:sp>
      <p:sp>
        <p:nvSpPr>
          <p:cNvPr id="3" name="Content Placeholder 2"/>
          <p:cNvSpPr>
            <a:spLocks noGrp="1"/>
          </p:cNvSpPr>
          <p:nvPr>
            <p:ph idx="1"/>
          </p:nvPr>
        </p:nvSpPr>
        <p:spPr/>
        <p:txBody>
          <a:bodyPr>
            <a:normAutofit/>
          </a:bodyPr>
          <a:lstStyle/>
          <a:p>
            <a:r>
              <a:rPr lang="en-US" dirty="0" smtClean="0"/>
              <a:t>Non-deterministic relationships</a:t>
            </a:r>
          </a:p>
          <a:p>
            <a:pPr lvl="1"/>
            <a:r>
              <a:rPr lang="en-US" dirty="0" smtClean="0"/>
              <a:t>Radioactive decay</a:t>
            </a:r>
          </a:p>
          <a:p>
            <a:r>
              <a:rPr lang="en-US" dirty="0" smtClean="0"/>
              <a:t>Incomplete knowledge</a:t>
            </a:r>
            <a:endParaRPr lang="en-US" dirty="0"/>
          </a:p>
          <a:p>
            <a:pPr lvl="1"/>
            <a:r>
              <a:rPr lang="en-US" dirty="0" smtClean="0"/>
              <a:t>Even if food poisoning were deterministic, we still would not know all the conditions needed to bring it about </a:t>
            </a:r>
          </a:p>
          <a:p>
            <a:r>
              <a:rPr lang="en-US" dirty="0" smtClean="0"/>
              <a:t>Capture </a:t>
            </a:r>
            <a:r>
              <a:rPr lang="en-US" i="1" dirty="0" smtClean="0"/>
              <a:t>how much </a:t>
            </a:r>
            <a:r>
              <a:rPr lang="en-US" dirty="0" smtClean="0"/>
              <a:t>of a difference cause makes to effect</a:t>
            </a:r>
          </a:p>
          <a:p>
            <a:pPr lvl="1"/>
            <a:r>
              <a:rPr lang="en-US" dirty="0" smtClean="0"/>
              <a:t>Difference between oxygen and lit match for house fire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243367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Probabilities from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 to determine probability of heads/tails from coin flip?</a:t>
            </a:r>
          </a:p>
          <a:p>
            <a:endParaRPr lang="en-US" dirty="0" smtClean="0"/>
          </a:p>
          <a:p>
            <a:r>
              <a:rPr lang="en-US" dirty="0" smtClean="0"/>
              <a:t>Frequency of event x </a:t>
            </a:r>
          </a:p>
          <a:p>
            <a:pPr lvl="1"/>
            <a:r>
              <a:rPr lang="en-US" dirty="0" smtClean="0"/>
              <a:t> #(x) = number of times it is observed</a:t>
            </a:r>
          </a:p>
          <a:p>
            <a:r>
              <a:rPr lang="en-US" dirty="0" smtClean="0"/>
              <a:t>Relative frequency </a:t>
            </a:r>
          </a:p>
          <a:p>
            <a:pPr lvl="1"/>
            <a:r>
              <a:rPr lang="en-US" dirty="0" smtClean="0"/>
              <a:t>#(x)/N, where N is number of observations</a:t>
            </a:r>
          </a:p>
          <a:p>
            <a:r>
              <a:rPr lang="en-US" dirty="0" smtClean="0"/>
              <a:t>As N</a:t>
            </a:r>
            <a:r>
              <a:rPr lang="en-US" dirty="0" smtClean="0">
                <a:sym typeface="Wingdings"/>
              </a:rPr>
              <a:t>∞, relative frequency P(x)</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011055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Dependence/independence</a:t>
            </a:r>
            <a:endParaRPr lang="en-US" dirty="0"/>
          </a:p>
        </p:txBody>
      </p:sp>
      <p:sp>
        <p:nvSpPr>
          <p:cNvPr id="3" name="Content Placeholder 2"/>
          <p:cNvSpPr>
            <a:spLocks noGrp="1"/>
          </p:cNvSpPr>
          <p:nvPr>
            <p:ph idx="1"/>
          </p:nvPr>
        </p:nvSpPr>
        <p:spPr/>
        <p:txBody>
          <a:bodyPr/>
          <a:lstStyle/>
          <a:p>
            <a:r>
              <a:rPr lang="en-US" dirty="0" smtClean="0"/>
              <a:t>Events that are independent</a:t>
            </a:r>
          </a:p>
          <a:p>
            <a:pPr lvl="1"/>
            <a:r>
              <a:rPr lang="en-US" dirty="0" smtClean="0"/>
              <a:t>Flipping heads and then tails</a:t>
            </a:r>
          </a:p>
          <a:p>
            <a:pPr lvl="1"/>
            <a:r>
              <a:rPr lang="en-US" dirty="0" smtClean="0"/>
              <a:t>Day of week and whether a patient had a heart attack (probably?)</a:t>
            </a:r>
          </a:p>
          <a:p>
            <a:r>
              <a:rPr lang="en-US" dirty="0" smtClean="0"/>
              <a:t>Events that are dependent</a:t>
            </a:r>
          </a:p>
          <a:p>
            <a:pPr lvl="1"/>
            <a:r>
              <a:rPr lang="en-US" dirty="0" smtClean="0"/>
              <a:t>Vice presidential candidate and presidential nominee</a:t>
            </a:r>
          </a:p>
          <a:p>
            <a:pPr lvl="1"/>
            <a:r>
              <a:rPr lang="en-US" dirty="0" smtClean="0"/>
              <a:t>Diagnostic test being positive and whether patient has a disease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99566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Conjunction</a:t>
            </a:r>
            <a:endParaRPr lang="en-US" dirty="0"/>
          </a:p>
        </p:txBody>
      </p:sp>
      <p:sp>
        <p:nvSpPr>
          <p:cNvPr id="3" name="Content Placeholder 2"/>
          <p:cNvSpPr>
            <a:spLocks noGrp="1"/>
          </p:cNvSpPr>
          <p:nvPr>
            <p:ph idx="1"/>
          </p:nvPr>
        </p:nvSpPr>
        <p:spPr/>
        <p:txBody>
          <a:bodyPr/>
          <a:lstStyle/>
          <a:p>
            <a:r>
              <a:rPr lang="en-US" dirty="0" smtClean="0"/>
              <a:t>For independent events</a:t>
            </a:r>
          </a:p>
          <a:p>
            <a:pPr marL="457200" lvl="1" indent="0">
              <a:buNone/>
            </a:pPr>
            <a:r>
              <a:rPr lang="en-US" dirty="0" smtClean="0"/>
              <a:t>P(A∧B)=P(A)P(B)</a:t>
            </a:r>
            <a:endParaRPr lang="en-US" dirty="0"/>
          </a:p>
        </p:txBody>
      </p:sp>
      <p:sp>
        <p:nvSpPr>
          <p:cNvPr id="4" name="Oval 6"/>
          <p:cNvSpPr>
            <a:spLocks noChangeArrowheads="1"/>
          </p:cNvSpPr>
          <p:nvPr/>
        </p:nvSpPr>
        <p:spPr bwMode="auto">
          <a:xfrm>
            <a:off x="3369297" y="3993439"/>
            <a:ext cx="1219200" cy="1295400"/>
          </a:xfrm>
          <a:prstGeom prst="ellipse">
            <a:avLst/>
          </a:prstGeom>
          <a:solidFill>
            <a:schemeClr val="accent3">
              <a:lumMod val="75000"/>
              <a:alpha val="50000"/>
            </a:schemeClr>
          </a:solidFill>
          <a:ln w="9525">
            <a:noFill/>
            <a:round/>
            <a:headEnd/>
            <a:tailEnd/>
          </a:ln>
        </p:spPr>
        <p:txBody>
          <a:bodyPr wrap="none" anchor="ctr"/>
          <a:lstStyle/>
          <a:p>
            <a:pPr algn="ctr"/>
            <a:r>
              <a:rPr lang="en-US" dirty="0" smtClean="0">
                <a:solidFill>
                  <a:srgbClr val="000000"/>
                </a:solidFill>
              </a:rPr>
              <a:t>A</a:t>
            </a:r>
            <a:endParaRPr lang="en-US" dirty="0">
              <a:solidFill>
                <a:srgbClr val="000000"/>
              </a:solidFill>
            </a:endParaRPr>
          </a:p>
        </p:txBody>
      </p:sp>
      <p:sp>
        <p:nvSpPr>
          <p:cNvPr id="5" name="Oval 7"/>
          <p:cNvSpPr>
            <a:spLocks noChangeArrowheads="1"/>
          </p:cNvSpPr>
          <p:nvPr/>
        </p:nvSpPr>
        <p:spPr bwMode="auto">
          <a:xfrm>
            <a:off x="4309097" y="3993439"/>
            <a:ext cx="1219200" cy="1295400"/>
          </a:xfrm>
          <a:prstGeom prst="ellipse">
            <a:avLst/>
          </a:prstGeom>
          <a:solidFill>
            <a:schemeClr val="accent5">
              <a:lumMod val="60000"/>
              <a:lumOff val="40000"/>
              <a:alpha val="50000"/>
            </a:schemeClr>
          </a:solidFill>
          <a:ln w="9525">
            <a:noFill/>
            <a:round/>
            <a:headEnd/>
            <a:tailEnd/>
          </a:ln>
        </p:spPr>
        <p:txBody>
          <a:bodyPr wrap="none" anchor="ctr"/>
          <a:lstStyle/>
          <a:p>
            <a:pPr algn="ctr"/>
            <a:r>
              <a:rPr lang="en-US" dirty="0" smtClean="0">
                <a:solidFill>
                  <a:srgbClr val="000000"/>
                </a:solidFill>
              </a:rPr>
              <a:t>B</a:t>
            </a:r>
            <a:endParaRPr lang="en-US" dirty="0">
              <a:solidFill>
                <a:srgbClr val="000000"/>
              </a:solidFill>
            </a:endParaRPr>
          </a:p>
        </p:txBody>
      </p:sp>
      <p:sp>
        <p:nvSpPr>
          <p:cNvPr id="6" name="Line 10"/>
          <p:cNvSpPr>
            <a:spLocks noChangeShapeType="1"/>
          </p:cNvSpPr>
          <p:nvPr/>
        </p:nvSpPr>
        <p:spPr bwMode="auto">
          <a:xfrm>
            <a:off x="4436097" y="3460039"/>
            <a:ext cx="0" cy="1066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Text Box 12"/>
          <p:cNvSpPr txBox="1">
            <a:spLocks noChangeArrowheads="1"/>
          </p:cNvSpPr>
          <p:nvPr/>
        </p:nvSpPr>
        <p:spPr bwMode="auto">
          <a:xfrm>
            <a:off x="4129231" y="3002839"/>
            <a:ext cx="73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b="0" dirty="0" smtClean="0"/>
              <a:t>A</a:t>
            </a:r>
            <a:r>
              <a:rPr lang="en-US" dirty="0" smtClean="0"/>
              <a:t>∧</a:t>
            </a:r>
            <a:r>
              <a:rPr lang="en-US" b="0" dirty="0" smtClean="0"/>
              <a:t>B</a:t>
            </a:r>
            <a:endParaRPr lang="en-US" b="0" dirty="0"/>
          </a:p>
        </p:txBody>
      </p:sp>
      <p:sp>
        <p:nvSpPr>
          <p:cNvPr id="8" name="Rectangle 7"/>
          <p:cNvSpPr/>
          <p:nvPr/>
        </p:nvSpPr>
        <p:spPr>
          <a:xfrm>
            <a:off x="2934396" y="3633999"/>
            <a:ext cx="3003402" cy="206069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92846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US" dirty="0"/>
          </a:p>
        </p:txBody>
      </p:sp>
      <p:sp>
        <p:nvSpPr>
          <p:cNvPr id="3" name="Content Placeholder 2"/>
          <p:cNvSpPr>
            <a:spLocks noGrp="1"/>
          </p:cNvSpPr>
          <p:nvPr>
            <p:ph idx="1"/>
          </p:nvPr>
        </p:nvSpPr>
        <p:spPr/>
        <p:txBody>
          <a:bodyPr/>
          <a:lstStyle/>
          <a:p>
            <a:pPr marL="0" indent="0">
              <a:buNone/>
            </a:pPr>
            <a:r>
              <a:rPr lang="en-US" dirty="0" smtClean="0"/>
              <a:t>P(A∧B</a:t>
            </a:r>
            <a:r>
              <a:rPr lang="en-US" dirty="0"/>
              <a:t>)=P(A|B)P(B</a:t>
            </a:r>
            <a:r>
              <a:rPr lang="en-US" dirty="0" smtClean="0"/>
              <a:t>), where P(B)&gt;0</a:t>
            </a:r>
          </a:p>
          <a:p>
            <a:pPr marL="0" indent="0">
              <a:buNone/>
            </a:pPr>
            <a:endParaRPr lang="en-US" dirty="0" smtClean="0"/>
          </a:p>
          <a:p>
            <a:pPr marL="0" indent="0">
              <a:buNone/>
            </a:pPr>
            <a:r>
              <a:rPr lang="en-US" dirty="0" smtClean="0"/>
              <a:t>Note, if A and B independent, P(A∧B)=P(A)P(B)</a:t>
            </a:r>
          </a:p>
          <a:p>
            <a:pPr marL="0" indent="0">
              <a:buNone/>
            </a:pPr>
            <a:r>
              <a:rPr lang="en-US" dirty="0" smtClean="0"/>
              <a:t>Then:</a:t>
            </a:r>
            <a:endParaRPr lang="en-US" dirty="0"/>
          </a:p>
        </p:txBody>
      </p:sp>
      <p:pic>
        <p:nvPicPr>
          <p:cNvPr id="4" name="Picture 3" descr="condProb_inde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580" y="4224699"/>
            <a:ext cx="4796685" cy="873972"/>
          </a:xfrm>
          <a:prstGeom prst="rect">
            <a:avLst/>
          </a:prstGeom>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13348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955800" y="2006600"/>
            <a:ext cx="5219700" cy="2844800"/>
          </a:xfrm>
          <a:prstGeom prst="rect">
            <a:avLst/>
          </a:prstGeom>
        </p:spPr>
      </p:pic>
      <p:sp>
        <p:nvSpPr>
          <p:cNvPr id="3" name="TextBox 2"/>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49178452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Bayes rule</a:t>
            </a:r>
            <a:endParaRPr lang="en-US" dirty="0"/>
          </a:p>
        </p:txBody>
      </p:sp>
      <p:sp>
        <p:nvSpPr>
          <p:cNvPr id="3" name="Content Placeholder 2"/>
          <p:cNvSpPr>
            <a:spLocks noGrp="1"/>
          </p:cNvSpPr>
          <p:nvPr>
            <p:ph idx="1"/>
          </p:nvPr>
        </p:nvSpPr>
        <p:spPr/>
        <p:txBody>
          <a:bodyPr/>
          <a:lstStyle/>
          <a:p>
            <a:r>
              <a:rPr lang="en-US" dirty="0" smtClean="0"/>
              <a:t>Probability of disease (d) is 0.001</a:t>
            </a:r>
          </a:p>
          <a:p>
            <a:r>
              <a:rPr lang="en-US" dirty="0" smtClean="0"/>
              <a:t>But diagnostic test not foolproof</a:t>
            </a:r>
          </a:p>
          <a:p>
            <a:pPr lvl="1"/>
            <a:r>
              <a:rPr lang="en-US" dirty="0" smtClean="0"/>
              <a:t>P(+|d) = 0.98 </a:t>
            </a:r>
          </a:p>
          <a:p>
            <a:pPr lvl="1"/>
            <a:r>
              <a:rPr lang="en-US" dirty="0" smtClean="0"/>
              <a:t>P(+|¬d) = 0.1</a:t>
            </a:r>
          </a:p>
          <a:p>
            <a:endParaRPr lang="en-US" dirty="0"/>
          </a:p>
          <a:p>
            <a:pPr marL="0" indent="0">
              <a:buNone/>
            </a:pPr>
            <a:r>
              <a:rPr lang="en-US" dirty="0" smtClean="0"/>
              <a:t>Given a positive test, what’s probability patient has disease?</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6774095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XMRV leads to CFS?</a:t>
            </a:r>
          </a:p>
        </p:txBody>
      </p:sp>
      <p:pic>
        <p:nvPicPr>
          <p:cNvPr id="4" name="Content Placeholder 3" descr="Screen Shot 2012-08-25 at 12.43.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41" r="-184"/>
          <a:stretch/>
        </p:blipFill>
        <p:spPr>
          <a:xfrm>
            <a:off x="183445" y="1600200"/>
            <a:ext cx="5108222" cy="4525963"/>
          </a:xfrm>
        </p:spPr>
      </p:pic>
      <p:sp>
        <p:nvSpPr>
          <p:cNvPr id="5" name="Rectangle 4"/>
          <p:cNvSpPr/>
          <p:nvPr/>
        </p:nvSpPr>
        <p:spPr>
          <a:xfrm>
            <a:off x="254000" y="3857037"/>
            <a:ext cx="4929481" cy="423333"/>
          </a:xfrm>
          <a:prstGeom prst="rect">
            <a:avLst/>
          </a:prstGeom>
          <a:solidFill>
            <a:schemeClr val="accent3">
              <a:lumMod val="20000"/>
              <a:lumOff val="8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ine Callout 1 5"/>
          <p:cNvSpPr/>
          <p:nvPr/>
        </p:nvSpPr>
        <p:spPr>
          <a:xfrm>
            <a:off x="5973703" y="2803408"/>
            <a:ext cx="2191926" cy="1138296"/>
          </a:xfrm>
          <a:prstGeom prst="borderCallout1">
            <a:avLst>
              <a:gd name="adj1" fmla="val 52634"/>
              <a:gd name="adj2" fmla="val -179"/>
              <a:gd name="adj3" fmla="val 112500"/>
              <a:gd name="adj4" fmla="val -3833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 think it settles the issue of whether the initial report was real or not”</a:t>
            </a:r>
            <a:endParaRPr lang="en-US" dirty="0">
              <a:solidFill>
                <a:srgbClr val="000000"/>
              </a:solidFill>
            </a:endParaRPr>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524541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sp>
        <p:nvSpPr>
          <p:cNvPr id="3" name="Content Placeholder 2"/>
          <p:cNvSpPr>
            <a:spLocks noGrp="1"/>
          </p:cNvSpPr>
          <p:nvPr>
            <p:ph idx="1"/>
          </p:nvPr>
        </p:nvSpPr>
        <p:spPr/>
        <p:txBody>
          <a:bodyPr/>
          <a:lstStyle/>
          <a:p>
            <a:pPr marL="342900" lvl="1" indent="-342900">
              <a:buFont typeface="Arial"/>
              <a:buChar char="•"/>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32385588"/>
              </p:ext>
            </p:extLst>
          </p:nvPr>
        </p:nvGraphicFramePr>
        <p:xfrm>
          <a:off x="2890134" y="1653593"/>
          <a:ext cx="3189539" cy="976976"/>
        </p:xfrm>
        <a:graphic>
          <a:graphicData uri="http://schemas.openxmlformats.org/presentationml/2006/ole">
            <mc:AlternateContent xmlns:mc="http://schemas.openxmlformats.org/markup-compatibility/2006">
              <mc:Choice xmlns:v="urn:schemas-microsoft-com:vml" Requires="v">
                <p:oleObj spid="_x0000_s1050" name="Equation" r:id="rId4" imgW="1409700" imgH="431800" progId="Equation.3">
                  <p:embed/>
                </p:oleObj>
              </mc:Choice>
              <mc:Fallback>
                <p:oleObj name="Equation" r:id="rId4" imgW="1409700" imgH="431800" progId="Equation.3">
                  <p:embed/>
                  <p:pic>
                    <p:nvPicPr>
                      <p:cNvPr id="0" name=""/>
                      <p:cNvPicPr/>
                      <p:nvPr/>
                    </p:nvPicPr>
                    <p:blipFill>
                      <a:blip r:embed="rId5"/>
                      <a:stretch>
                        <a:fillRect/>
                      </a:stretch>
                    </p:blipFill>
                    <p:spPr>
                      <a:xfrm>
                        <a:off x="2890134" y="1653593"/>
                        <a:ext cx="3189539" cy="97697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67794427"/>
              </p:ext>
            </p:extLst>
          </p:nvPr>
        </p:nvGraphicFramePr>
        <p:xfrm>
          <a:off x="4017962" y="2690443"/>
          <a:ext cx="4131877" cy="868958"/>
        </p:xfrm>
        <a:graphic>
          <a:graphicData uri="http://schemas.openxmlformats.org/presentationml/2006/ole">
            <mc:AlternateContent xmlns:mc="http://schemas.openxmlformats.org/markup-compatibility/2006">
              <mc:Choice xmlns:v="urn:schemas-microsoft-com:vml" Requires="v">
                <p:oleObj spid="_x0000_s1051" name="Equation" r:id="rId6" imgW="1993900" imgH="419100" progId="Equation.3">
                  <p:embed/>
                </p:oleObj>
              </mc:Choice>
              <mc:Fallback>
                <p:oleObj name="Equation" r:id="rId6" imgW="1993900" imgH="419100" progId="Equation.3">
                  <p:embed/>
                  <p:pic>
                    <p:nvPicPr>
                      <p:cNvPr id="0" name=""/>
                      <p:cNvPicPr/>
                      <p:nvPr/>
                    </p:nvPicPr>
                    <p:blipFill>
                      <a:blip r:embed="rId7"/>
                      <a:stretch>
                        <a:fillRect/>
                      </a:stretch>
                    </p:blipFill>
                    <p:spPr>
                      <a:xfrm>
                        <a:off x="4017962" y="2690443"/>
                        <a:ext cx="4131877" cy="8689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2189613"/>
              </p:ext>
            </p:extLst>
          </p:nvPr>
        </p:nvGraphicFramePr>
        <p:xfrm>
          <a:off x="457200" y="3065463"/>
          <a:ext cx="2159000" cy="422275"/>
        </p:xfrm>
        <a:graphic>
          <a:graphicData uri="http://schemas.openxmlformats.org/presentationml/2006/ole">
            <mc:AlternateContent xmlns:mc="http://schemas.openxmlformats.org/markup-compatibility/2006">
              <mc:Choice xmlns:v="urn:schemas-microsoft-com:vml" Requires="v">
                <p:oleObj spid="_x0000_s1052" name="Equation" r:id="rId8" imgW="1041400" imgH="203200" progId="Equation.3">
                  <p:embed/>
                </p:oleObj>
              </mc:Choice>
              <mc:Fallback>
                <p:oleObj name="Equation" r:id="rId8" imgW="1041400" imgH="203200" progId="Equation.3">
                  <p:embed/>
                  <p:pic>
                    <p:nvPicPr>
                      <p:cNvPr id="0" name=""/>
                      <p:cNvPicPr/>
                      <p:nvPr/>
                    </p:nvPicPr>
                    <p:blipFill>
                      <a:blip r:embed="rId9"/>
                      <a:stretch>
                        <a:fillRect/>
                      </a:stretch>
                    </p:blipFill>
                    <p:spPr>
                      <a:xfrm>
                        <a:off x="457200" y="3065463"/>
                        <a:ext cx="2159000" cy="4222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80945464"/>
              </p:ext>
            </p:extLst>
          </p:nvPr>
        </p:nvGraphicFramePr>
        <p:xfrm>
          <a:off x="4052888" y="3946525"/>
          <a:ext cx="4052887" cy="868363"/>
        </p:xfrm>
        <a:graphic>
          <a:graphicData uri="http://schemas.openxmlformats.org/presentationml/2006/ole">
            <mc:AlternateContent xmlns:mc="http://schemas.openxmlformats.org/markup-compatibility/2006">
              <mc:Choice xmlns:v="urn:schemas-microsoft-com:vml" Requires="v">
                <p:oleObj spid="_x0000_s1053" name="Equation" r:id="rId10" imgW="1955800" imgH="419100" progId="Equation.3">
                  <p:embed/>
                </p:oleObj>
              </mc:Choice>
              <mc:Fallback>
                <p:oleObj name="Equation" r:id="rId10" imgW="1955800" imgH="419100" progId="Equation.3">
                  <p:embed/>
                  <p:pic>
                    <p:nvPicPr>
                      <p:cNvPr id="0" name=""/>
                      <p:cNvPicPr/>
                      <p:nvPr/>
                    </p:nvPicPr>
                    <p:blipFill>
                      <a:blip r:embed="rId11"/>
                      <a:stretch>
                        <a:fillRect/>
                      </a:stretch>
                    </p:blipFill>
                    <p:spPr>
                      <a:xfrm>
                        <a:off x="4052888" y="3946525"/>
                        <a:ext cx="4052887" cy="8683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55710232"/>
              </p:ext>
            </p:extLst>
          </p:nvPr>
        </p:nvGraphicFramePr>
        <p:xfrm>
          <a:off x="4035755" y="5310188"/>
          <a:ext cx="2238375" cy="815975"/>
        </p:xfrm>
        <a:graphic>
          <a:graphicData uri="http://schemas.openxmlformats.org/presentationml/2006/ole">
            <mc:AlternateContent xmlns:mc="http://schemas.openxmlformats.org/markup-compatibility/2006">
              <mc:Choice xmlns:v="urn:schemas-microsoft-com:vml" Requires="v">
                <p:oleObj spid="_x0000_s1054" name="Equation" r:id="rId12" imgW="1079500" imgH="393700" progId="Equation.3">
                  <p:embed/>
                </p:oleObj>
              </mc:Choice>
              <mc:Fallback>
                <p:oleObj name="Equation" r:id="rId12" imgW="1079500" imgH="393700" progId="Equation.3">
                  <p:embed/>
                  <p:pic>
                    <p:nvPicPr>
                      <p:cNvPr id="0" name=""/>
                      <p:cNvPicPr/>
                      <p:nvPr/>
                    </p:nvPicPr>
                    <p:blipFill>
                      <a:blip r:embed="rId13"/>
                      <a:stretch>
                        <a:fillRect/>
                      </a:stretch>
                    </p:blipFill>
                    <p:spPr>
                      <a:xfrm>
                        <a:off x="4035755" y="5310188"/>
                        <a:ext cx="2238375" cy="815975"/>
                      </a:xfrm>
                      <a:prstGeom prst="rect">
                        <a:avLst/>
                      </a:prstGeom>
                    </p:spPr>
                  </p:pic>
                </p:oleObj>
              </mc:Fallback>
            </mc:AlternateContent>
          </a:graphicData>
        </a:graphic>
      </p:graphicFrame>
      <p:sp>
        <p:nvSpPr>
          <p:cNvPr id="9" name="TextBox 8"/>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71563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understanding conditional probability important?</a:t>
            </a:r>
            <a:endParaRPr lang="en-US" dirty="0"/>
          </a:p>
        </p:txBody>
      </p:sp>
      <p:sp>
        <p:nvSpPr>
          <p:cNvPr id="3" name="Content Placeholder 2"/>
          <p:cNvSpPr>
            <a:spLocks noGrp="1"/>
          </p:cNvSpPr>
          <p:nvPr>
            <p:ph idx="1"/>
          </p:nvPr>
        </p:nvSpPr>
        <p:spPr/>
        <p:txBody>
          <a:bodyPr/>
          <a:lstStyle/>
          <a:p>
            <a:pPr marL="0" indent="0">
              <a:buNone/>
            </a:pPr>
            <a:r>
              <a:rPr lang="en-US" dirty="0" smtClean="0"/>
              <a:t>Sally Clark case</a:t>
            </a:r>
          </a:p>
          <a:p>
            <a:pPr lvl="1"/>
            <a:r>
              <a:rPr lang="en-US" dirty="0" smtClean="0"/>
              <a:t>Mother whose first son died suddenly in 1996</a:t>
            </a:r>
          </a:p>
          <a:p>
            <a:pPr lvl="1"/>
            <a:r>
              <a:rPr lang="en-US" dirty="0" smtClean="0"/>
              <a:t>Second son died similarly in 1998</a:t>
            </a:r>
          </a:p>
          <a:p>
            <a:pPr lvl="1"/>
            <a:r>
              <a:rPr lang="en-US" dirty="0" smtClean="0"/>
              <a:t>SIDs or murder?</a:t>
            </a:r>
          </a:p>
          <a:p>
            <a:pPr marL="0" indent="0">
              <a:buNone/>
            </a:pPr>
            <a:r>
              <a:rPr lang="en-US" dirty="0" smtClean="0"/>
              <a:t>Case focused on statistic</a:t>
            </a:r>
          </a:p>
          <a:p>
            <a:pPr lvl="1"/>
            <a:r>
              <a:rPr lang="en-US" dirty="0" smtClean="0"/>
              <a:t>Probability of death from SIDs = 1/8543</a:t>
            </a:r>
          </a:p>
          <a:p>
            <a:pPr lvl="1"/>
            <a:r>
              <a:rPr lang="en-US" dirty="0" smtClean="0"/>
              <a:t>Probability of two deaths from SIDs = 1/8543*1/8543 ≈ 1/73 million!</a:t>
            </a:r>
            <a:endParaRPr lang="en-US" dirty="0"/>
          </a:p>
        </p:txBody>
      </p:sp>
      <p:sp>
        <p:nvSpPr>
          <p:cNvPr id="4" name="Rectangle 3"/>
          <p:cNvSpPr/>
          <p:nvPr/>
        </p:nvSpPr>
        <p:spPr>
          <a:xfrm>
            <a:off x="1304740" y="6109494"/>
            <a:ext cx="5698766" cy="369332"/>
          </a:xfrm>
          <a:prstGeom prst="rect">
            <a:avLst/>
          </a:prstGeom>
        </p:spPr>
        <p:txBody>
          <a:bodyPr wrap="square">
            <a:spAutoFit/>
          </a:bodyPr>
          <a:lstStyle/>
          <a:p>
            <a:r>
              <a:rPr lang="en-US" dirty="0" smtClean="0"/>
              <a:t>See: </a:t>
            </a:r>
            <a:r>
              <a:rPr lang="en-US" dirty="0" err="1" smtClean="0"/>
              <a:t>www.statslab.cam.ac.uk</a:t>
            </a:r>
            <a:r>
              <a:rPr lang="en-US" dirty="0"/>
              <a:t>/~</a:t>
            </a:r>
            <a:r>
              <a:rPr lang="en-US" dirty="0" err="1"/>
              <a:t>apd</a:t>
            </a:r>
            <a:r>
              <a:rPr lang="en-US" dirty="0"/>
              <a:t>/</a:t>
            </a:r>
            <a:r>
              <a:rPr lang="en-US" dirty="0" err="1" smtClean="0"/>
              <a:t>SallyClark_report.doc</a:t>
            </a:r>
            <a:endParaRPr lang="en-US" dirty="0"/>
          </a:p>
        </p:txBody>
      </p:sp>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28765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causality: basic idea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 causes E if </a:t>
            </a:r>
          </a:p>
          <a:p>
            <a:pPr marL="0" indent="0">
              <a:buNone/>
            </a:pPr>
            <a:r>
              <a:rPr lang="en-US" dirty="0"/>
              <a:t>	</a:t>
            </a:r>
            <a:r>
              <a:rPr lang="en-US" dirty="0" smtClean="0"/>
              <a:t>P(E|C)&gt;P(E)</a:t>
            </a:r>
          </a:p>
          <a:p>
            <a:pPr marL="457200" lvl="1" indent="0">
              <a:buNone/>
            </a:pPr>
            <a:endParaRPr lang="en-US" sz="3200" dirty="0" smtClean="0"/>
          </a:p>
          <a:p>
            <a:pPr marL="457200" lvl="1" indent="0">
              <a:buNone/>
            </a:pPr>
            <a:r>
              <a:rPr lang="en-US" sz="3200" dirty="0" smtClean="0"/>
              <a:t>Or P(E|C)&gt;P(E|¬C)</a:t>
            </a:r>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85956637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cause principle</a:t>
            </a:r>
            <a:endParaRPr lang="en-US" dirty="0"/>
          </a:p>
        </p:txBody>
      </p:sp>
      <p:sp>
        <p:nvSpPr>
          <p:cNvPr id="3" name="Content Placeholder 2"/>
          <p:cNvSpPr>
            <a:spLocks noGrp="1"/>
          </p:cNvSpPr>
          <p:nvPr>
            <p:ph idx="1"/>
          </p:nvPr>
        </p:nvSpPr>
        <p:spPr/>
        <p:txBody>
          <a:bodyPr/>
          <a:lstStyle/>
          <a:p>
            <a:pPr marL="0" indent="0">
              <a:buNone/>
            </a:pPr>
            <a:r>
              <a:rPr lang="en-US" dirty="0" smtClean="0"/>
              <a:t>C is common cause of A and B if C is earlier than both and:</a:t>
            </a:r>
          </a:p>
          <a:p>
            <a:pPr marL="971550" lvl="1" indent="-514350">
              <a:buFont typeface="+mj-lt"/>
              <a:buAutoNum type="arabicPeriod"/>
            </a:pPr>
            <a:r>
              <a:rPr lang="en-US" dirty="0" smtClean="0"/>
              <a:t>P(A^B|C)=P(A|C)P(B|C)</a:t>
            </a:r>
          </a:p>
          <a:p>
            <a:pPr marL="971550" lvl="1" indent="-514350">
              <a:buFont typeface="+mj-lt"/>
              <a:buAutoNum type="arabicPeriod"/>
            </a:pPr>
            <a:r>
              <a:rPr lang="en-US" dirty="0" smtClean="0"/>
              <a:t>P(A^B|¬C)=P(A|¬C)P(B|¬C)</a:t>
            </a:r>
          </a:p>
          <a:p>
            <a:pPr marL="971550" lvl="1" indent="-514350">
              <a:buFont typeface="+mj-lt"/>
              <a:buAutoNum type="arabicPeriod"/>
            </a:pPr>
            <a:r>
              <a:rPr lang="en-US" dirty="0"/>
              <a:t>P(A|C)&gt;P(A|</a:t>
            </a:r>
            <a:r>
              <a:rPr lang="en-US" dirty="0" smtClean="0"/>
              <a:t>¬C)</a:t>
            </a:r>
          </a:p>
          <a:p>
            <a:pPr marL="971550" lvl="1" indent="-514350">
              <a:buFont typeface="+mj-lt"/>
              <a:buAutoNum type="arabicPeriod"/>
            </a:pPr>
            <a:r>
              <a:rPr lang="en-US" dirty="0"/>
              <a:t>P(B|C)&gt;P(B|</a:t>
            </a:r>
            <a:r>
              <a:rPr lang="en-US" dirty="0" smtClean="0"/>
              <a:t>¬C)</a:t>
            </a:r>
          </a:p>
          <a:p>
            <a:pPr marL="457200" lvl="1" indent="0">
              <a:buNone/>
            </a:pP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70188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Nonstationarity</a:t>
            </a:r>
            <a:endParaRPr lang="en-US" dirty="0"/>
          </a:p>
        </p:txBody>
      </p:sp>
      <p:sp>
        <p:nvSpPr>
          <p:cNvPr id="4" name="Rectangle 3"/>
          <p:cNvSpPr/>
          <p:nvPr/>
        </p:nvSpPr>
        <p:spPr>
          <a:xfrm>
            <a:off x="1566873" y="5816689"/>
            <a:ext cx="6052807" cy="923330"/>
          </a:xfrm>
          <a:prstGeom prst="rect">
            <a:avLst/>
          </a:prstGeom>
        </p:spPr>
        <p:txBody>
          <a:bodyPr wrap="square">
            <a:spAutoFit/>
          </a:bodyPr>
          <a:lstStyle/>
          <a:p>
            <a:r>
              <a:rPr lang="en-US" dirty="0"/>
              <a:t>Sober, E. (2001). Venetian sea levels, </a:t>
            </a:r>
            <a:r>
              <a:rPr lang="en-US" dirty="0" smtClean="0"/>
              <a:t>British </a:t>
            </a:r>
            <a:r>
              <a:rPr lang="en-US" dirty="0"/>
              <a:t>bread prices, and the principle of the common cause. </a:t>
            </a:r>
            <a:r>
              <a:rPr lang="en-US" i="1" dirty="0"/>
              <a:t>The British Journal for the Philosophy of Science</a:t>
            </a:r>
            <a:r>
              <a:rPr lang="en-US" dirty="0"/>
              <a:t>, </a:t>
            </a:r>
            <a:r>
              <a:rPr lang="en-US" i="1" dirty="0"/>
              <a:t>52</a:t>
            </a:r>
            <a:r>
              <a:rPr lang="en-US" dirty="0"/>
              <a:t>(2), 331</a:t>
            </a:r>
          </a:p>
        </p:txBody>
      </p:sp>
      <p:pic>
        <p:nvPicPr>
          <p:cNvPr id="12" name="Picture 11"/>
          <p:cNvPicPr>
            <a:picLocks noChangeAspect="1"/>
          </p:cNvPicPr>
          <p:nvPr/>
        </p:nvPicPr>
        <p:blipFill>
          <a:blip r:embed="rId3"/>
          <a:stretch>
            <a:fillRect/>
          </a:stretch>
        </p:blipFill>
        <p:spPr>
          <a:xfrm>
            <a:off x="254000" y="1417638"/>
            <a:ext cx="4318000" cy="4368800"/>
          </a:xfrm>
          <a:prstGeom prst="rect">
            <a:avLst/>
          </a:prstGeom>
        </p:spPr>
      </p:pic>
      <p:pic>
        <p:nvPicPr>
          <p:cNvPr id="14" name="Picture 13"/>
          <p:cNvPicPr>
            <a:picLocks noChangeAspect="1"/>
          </p:cNvPicPr>
          <p:nvPr/>
        </p:nvPicPr>
        <p:blipFill>
          <a:blip r:embed="rId4"/>
          <a:stretch>
            <a:fillRect/>
          </a:stretch>
        </p:blipFill>
        <p:spPr>
          <a:xfrm>
            <a:off x="4940300" y="1633538"/>
            <a:ext cx="4203700" cy="4152900"/>
          </a:xfrm>
          <a:prstGeom prst="rect">
            <a:avLst/>
          </a:prstGeom>
        </p:spPr>
      </p:pic>
    </p:spTree>
    <p:extLst>
      <p:ext uri="{BB962C8B-B14F-4D97-AF65-F5344CB8AC3E}">
        <p14:creationId xmlns:p14="http://schemas.microsoft.com/office/powerpoint/2010/main" val="2953900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Indeterminism</a:t>
            </a:r>
            <a:endParaRPr lang="en-US" dirty="0"/>
          </a:p>
        </p:txBody>
      </p:sp>
      <p:sp>
        <p:nvSpPr>
          <p:cNvPr id="3" name="Content Placeholder 2"/>
          <p:cNvSpPr>
            <a:spLocks noGrp="1"/>
          </p:cNvSpPr>
          <p:nvPr>
            <p:ph idx="1"/>
          </p:nvPr>
        </p:nvSpPr>
        <p:spPr/>
        <p:txBody>
          <a:bodyPr/>
          <a:lstStyle/>
          <a:p>
            <a:pPr marL="0" indent="0">
              <a:buNone/>
            </a:pPr>
            <a:r>
              <a:rPr lang="en-US" dirty="0" smtClean="0"/>
              <a:t>If lamp on, </a:t>
            </a:r>
            <a:r>
              <a:rPr lang="en-US" dirty="0" err="1" smtClean="0"/>
              <a:t>tv</a:t>
            </a:r>
            <a:r>
              <a:rPr lang="en-US" dirty="0" smtClean="0"/>
              <a:t> also on, so P(L|T)=1</a:t>
            </a:r>
          </a:p>
          <a:p>
            <a:endParaRPr lang="en-US" dirty="0"/>
          </a:p>
          <a:p>
            <a:endParaRPr lang="en-US" dirty="0" smtClean="0"/>
          </a:p>
          <a:p>
            <a:endParaRPr lang="en-US" dirty="0"/>
          </a:p>
          <a:p>
            <a:endParaRPr lang="en-US" dirty="0" smtClean="0"/>
          </a:p>
          <a:p>
            <a:endParaRPr lang="en-US" dirty="0"/>
          </a:p>
          <a:p>
            <a:pPr marL="0" indent="0">
              <a:buNone/>
            </a:pPr>
            <a:r>
              <a:rPr lang="en-US" dirty="0" smtClean="0"/>
              <a:t>Does switch screen off L and T?</a:t>
            </a:r>
            <a:endParaRPr lang="en-US" dirty="0"/>
          </a:p>
        </p:txBody>
      </p:sp>
      <p:sp>
        <p:nvSpPr>
          <p:cNvPr id="4" name="TextBox 3"/>
          <p:cNvSpPr txBox="1"/>
          <p:nvPr/>
        </p:nvSpPr>
        <p:spPr>
          <a:xfrm>
            <a:off x="2530223" y="3281769"/>
            <a:ext cx="789136" cy="369332"/>
          </a:xfrm>
          <a:prstGeom prst="rect">
            <a:avLst/>
          </a:prstGeom>
          <a:noFill/>
        </p:spPr>
        <p:txBody>
          <a:bodyPr wrap="none" rtlCol="0">
            <a:spAutoFit/>
          </a:bodyPr>
          <a:lstStyle/>
          <a:p>
            <a:r>
              <a:rPr lang="en-US" dirty="0" smtClean="0"/>
              <a:t>switch</a:t>
            </a:r>
            <a:endParaRPr lang="en-US" dirty="0"/>
          </a:p>
        </p:txBody>
      </p:sp>
      <p:cxnSp>
        <p:nvCxnSpPr>
          <p:cNvPr id="6" name="Straight Arrow Connector 5"/>
          <p:cNvCxnSpPr/>
          <p:nvPr/>
        </p:nvCxnSpPr>
        <p:spPr>
          <a:xfrm flipV="1">
            <a:off x="3601262" y="2779625"/>
            <a:ext cx="1530056" cy="42838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601262" y="3666401"/>
            <a:ext cx="1255252" cy="9032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99020" y="2594959"/>
            <a:ext cx="653882" cy="369332"/>
          </a:xfrm>
          <a:prstGeom prst="rect">
            <a:avLst/>
          </a:prstGeom>
          <a:noFill/>
        </p:spPr>
        <p:txBody>
          <a:bodyPr wrap="none" rtlCol="0">
            <a:spAutoFit/>
          </a:bodyPr>
          <a:lstStyle/>
          <a:p>
            <a:r>
              <a:rPr lang="en-US" dirty="0" smtClean="0"/>
              <a:t>lamp </a:t>
            </a:r>
            <a:endParaRPr lang="en-US" dirty="0"/>
          </a:p>
        </p:txBody>
      </p:sp>
      <p:sp>
        <p:nvSpPr>
          <p:cNvPr id="14" name="TextBox 13"/>
          <p:cNvSpPr txBox="1"/>
          <p:nvPr/>
        </p:nvSpPr>
        <p:spPr>
          <a:xfrm>
            <a:off x="5299020" y="4385000"/>
            <a:ext cx="366244" cy="369332"/>
          </a:xfrm>
          <a:prstGeom prst="rect">
            <a:avLst/>
          </a:prstGeom>
          <a:noFill/>
        </p:spPr>
        <p:txBody>
          <a:bodyPr wrap="none" rtlCol="0">
            <a:spAutoFit/>
          </a:bodyPr>
          <a:lstStyle/>
          <a:p>
            <a:r>
              <a:rPr lang="en-US" dirty="0" err="1" smtClean="0"/>
              <a:t>tv</a:t>
            </a:r>
            <a:endParaRPr lang="en-US" dirty="0"/>
          </a:p>
        </p:txBody>
      </p:sp>
      <p:sp>
        <p:nvSpPr>
          <p:cNvPr id="15" name="TextBox 14"/>
          <p:cNvSpPr txBox="1"/>
          <p:nvPr/>
        </p:nvSpPr>
        <p:spPr>
          <a:xfrm>
            <a:off x="4090880" y="2580731"/>
            <a:ext cx="476926" cy="369332"/>
          </a:xfrm>
          <a:prstGeom prst="rect">
            <a:avLst/>
          </a:prstGeom>
          <a:noFill/>
        </p:spPr>
        <p:txBody>
          <a:bodyPr wrap="none" rtlCol="0">
            <a:spAutoFit/>
          </a:bodyPr>
          <a:lstStyle/>
          <a:p>
            <a:r>
              <a:rPr lang="en-US" dirty="0" smtClean="0"/>
              <a:t>0.9</a:t>
            </a:r>
            <a:endParaRPr lang="en-US" dirty="0"/>
          </a:p>
        </p:txBody>
      </p:sp>
      <p:sp>
        <p:nvSpPr>
          <p:cNvPr id="16" name="TextBox 15"/>
          <p:cNvSpPr txBox="1"/>
          <p:nvPr/>
        </p:nvSpPr>
        <p:spPr>
          <a:xfrm>
            <a:off x="4090880" y="4338025"/>
            <a:ext cx="476926" cy="369332"/>
          </a:xfrm>
          <a:prstGeom prst="rect">
            <a:avLst/>
          </a:prstGeom>
          <a:noFill/>
        </p:spPr>
        <p:txBody>
          <a:bodyPr wrap="none" rtlCol="0">
            <a:spAutoFit/>
          </a:bodyPr>
          <a:lstStyle/>
          <a:p>
            <a:r>
              <a:rPr lang="en-US" dirty="0" smtClean="0"/>
              <a:t>0.9</a:t>
            </a:r>
            <a:endParaRPr lang="en-US" dirty="0"/>
          </a:p>
        </p:txBody>
      </p:sp>
      <p:sp>
        <p:nvSpPr>
          <p:cNvPr id="11" name="TextBox 10"/>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3692231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in graduate admissions?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4083163"/>
              </p:ext>
            </p:extLst>
          </p:nvPr>
        </p:nvGraphicFramePr>
        <p:xfrm>
          <a:off x="2286958" y="2312701"/>
          <a:ext cx="4185054" cy="1319652"/>
        </p:xfrm>
        <a:graphic>
          <a:graphicData uri="http://schemas.openxmlformats.org/drawingml/2006/table">
            <a:tbl>
              <a:tblPr firstRow="1" bandRow="1">
                <a:tableStyleId>{5940675A-B579-460E-94D1-54222C63F5DA}</a:tableStyleId>
              </a:tblPr>
              <a:tblGrid>
                <a:gridCol w="1395018"/>
                <a:gridCol w="1395018"/>
                <a:gridCol w="1395018"/>
              </a:tblGrid>
              <a:tr h="439884">
                <a:tc>
                  <a:txBody>
                    <a:bodyPr/>
                    <a:lstStyle/>
                    <a:p>
                      <a:endParaRPr lang="en-US" dirty="0"/>
                    </a:p>
                  </a:txBody>
                  <a:tcPr/>
                </a:tc>
                <a:tc>
                  <a:txBody>
                    <a:bodyPr/>
                    <a:lstStyle/>
                    <a:p>
                      <a:r>
                        <a:rPr lang="en-US" dirty="0" smtClean="0"/>
                        <a:t>Admit</a:t>
                      </a:r>
                      <a:endParaRPr lang="en-US" dirty="0"/>
                    </a:p>
                  </a:txBody>
                  <a:tcPr/>
                </a:tc>
                <a:tc>
                  <a:txBody>
                    <a:bodyPr/>
                    <a:lstStyle/>
                    <a:p>
                      <a:r>
                        <a:rPr lang="en-US" dirty="0" smtClean="0"/>
                        <a:t>Deny</a:t>
                      </a:r>
                      <a:endParaRPr lang="en-US" dirty="0"/>
                    </a:p>
                  </a:txBody>
                  <a:tcPr/>
                </a:tc>
              </a:tr>
              <a:tr h="439884">
                <a:tc>
                  <a:txBody>
                    <a:bodyPr/>
                    <a:lstStyle/>
                    <a:p>
                      <a:r>
                        <a:rPr lang="en-US" dirty="0" smtClean="0"/>
                        <a:t>Male</a:t>
                      </a:r>
                      <a:endParaRPr lang="en-US" dirty="0"/>
                    </a:p>
                  </a:txBody>
                  <a:tcPr/>
                </a:tc>
                <a:tc>
                  <a:txBody>
                    <a:bodyPr/>
                    <a:lstStyle/>
                    <a:p>
                      <a:r>
                        <a:rPr lang="en-US" sz="1800" kern="1200" dirty="0" smtClean="0"/>
                        <a:t>3738</a:t>
                      </a:r>
                      <a:endParaRPr lang="en-US" dirty="0"/>
                    </a:p>
                  </a:txBody>
                  <a:tcPr/>
                </a:tc>
                <a:tc>
                  <a:txBody>
                    <a:bodyPr/>
                    <a:lstStyle/>
                    <a:p>
                      <a:r>
                        <a:rPr lang="en-US" sz="1800" kern="1200" dirty="0" smtClean="0"/>
                        <a:t>4704</a:t>
                      </a:r>
                      <a:endParaRPr lang="en-US" dirty="0"/>
                    </a:p>
                  </a:txBody>
                  <a:tcPr/>
                </a:tc>
              </a:tr>
              <a:tr h="439884">
                <a:tc>
                  <a:txBody>
                    <a:bodyPr/>
                    <a:lstStyle/>
                    <a:p>
                      <a:r>
                        <a:rPr lang="en-US" dirty="0" smtClean="0"/>
                        <a:t>Female</a:t>
                      </a:r>
                      <a:endParaRPr lang="en-US" dirty="0"/>
                    </a:p>
                  </a:txBody>
                  <a:tcPr/>
                </a:tc>
                <a:tc>
                  <a:txBody>
                    <a:bodyPr/>
                    <a:lstStyle/>
                    <a:p>
                      <a:r>
                        <a:rPr lang="en-US" sz="1800" kern="1200" dirty="0" smtClean="0"/>
                        <a:t>1494</a:t>
                      </a:r>
                      <a:endParaRPr lang="en-US" dirty="0"/>
                    </a:p>
                  </a:txBody>
                  <a:tcPr/>
                </a:tc>
                <a:tc>
                  <a:txBody>
                    <a:bodyPr/>
                    <a:lstStyle/>
                    <a:p>
                      <a:r>
                        <a:rPr lang="en-US" sz="1800" kern="1200" dirty="0" smtClean="0"/>
                        <a:t>2827</a:t>
                      </a:r>
                      <a:endParaRPr lang="en-US" dirty="0"/>
                    </a:p>
                  </a:txBody>
                  <a:tcPr/>
                </a:tc>
              </a:tr>
            </a:tbl>
          </a:graphicData>
        </a:graphic>
      </p:graphicFrame>
      <p:sp>
        <p:nvSpPr>
          <p:cNvPr id="7" name="TextBox 6"/>
          <p:cNvSpPr txBox="1"/>
          <p:nvPr/>
        </p:nvSpPr>
        <p:spPr>
          <a:xfrm>
            <a:off x="2861262" y="3946117"/>
            <a:ext cx="4832032" cy="369332"/>
          </a:xfrm>
          <a:prstGeom prst="rect">
            <a:avLst/>
          </a:prstGeom>
          <a:noFill/>
        </p:spPr>
        <p:txBody>
          <a:bodyPr wrap="square" rtlCol="0">
            <a:spAutoFit/>
          </a:bodyPr>
          <a:lstStyle/>
          <a:p>
            <a:r>
              <a:rPr lang="en-US" dirty="0" smtClean="0"/>
              <a:t>P(admitted)= 5232/12763</a:t>
            </a:r>
            <a:r>
              <a:rPr lang="en-US" dirty="0"/>
              <a:t>≈</a:t>
            </a:r>
            <a:r>
              <a:rPr lang="en-US" dirty="0" smtClean="0"/>
              <a:t>0.41</a:t>
            </a:r>
          </a:p>
        </p:txBody>
      </p:sp>
      <p:sp>
        <p:nvSpPr>
          <p:cNvPr id="8" name="TextBox 7"/>
          <p:cNvSpPr txBox="1"/>
          <p:nvPr/>
        </p:nvSpPr>
        <p:spPr>
          <a:xfrm>
            <a:off x="2861262" y="4554935"/>
            <a:ext cx="3766513" cy="646331"/>
          </a:xfrm>
          <a:prstGeom prst="rect">
            <a:avLst/>
          </a:prstGeom>
          <a:noFill/>
        </p:spPr>
        <p:txBody>
          <a:bodyPr wrap="none" rtlCol="0">
            <a:spAutoFit/>
          </a:bodyPr>
          <a:lstStyle/>
          <a:p>
            <a:r>
              <a:rPr lang="en-US" dirty="0" smtClean="0"/>
              <a:t>P(</a:t>
            </a:r>
            <a:r>
              <a:rPr lang="en-US" dirty="0" err="1" smtClean="0"/>
              <a:t>admitted|female</a:t>
            </a:r>
            <a:r>
              <a:rPr lang="en-US" dirty="0" smtClean="0"/>
              <a:t>) =1494/4321≈0.35</a:t>
            </a:r>
          </a:p>
          <a:p>
            <a:r>
              <a:rPr lang="en-US" dirty="0" smtClean="0"/>
              <a:t>P(</a:t>
            </a:r>
            <a:r>
              <a:rPr lang="en-US" dirty="0" err="1" smtClean="0"/>
              <a:t>admitted|male</a:t>
            </a:r>
            <a:r>
              <a:rPr lang="en-US" dirty="0" smtClean="0"/>
              <a:t>)=3738/8442≈0.44</a:t>
            </a:r>
            <a:endParaRPr lang="en-US" dirty="0"/>
          </a:p>
        </p:txBody>
      </p:sp>
      <p:sp>
        <p:nvSpPr>
          <p:cNvPr id="9" name="Rectangle 8"/>
          <p:cNvSpPr/>
          <p:nvPr/>
        </p:nvSpPr>
        <p:spPr>
          <a:xfrm>
            <a:off x="1877245" y="5968407"/>
            <a:ext cx="5816047" cy="584776"/>
          </a:xfrm>
          <a:prstGeom prst="rect">
            <a:avLst/>
          </a:prstGeom>
        </p:spPr>
        <p:txBody>
          <a:bodyPr wrap="square">
            <a:spAutoFit/>
          </a:bodyPr>
          <a:lstStyle/>
          <a:p>
            <a:r>
              <a:rPr lang="en-US" sz="1600" dirty="0"/>
              <a:t>Bickel, P. J., </a:t>
            </a:r>
            <a:r>
              <a:rPr lang="en-US" sz="1600" dirty="0" err="1"/>
              <a:t>Hammel</a:t>
            </a:r>
            <a:r>
              <a:rPr lang="en-US" sz="1600" dirty="0"/>
              <a:t>, E. A., &amp; </a:t>
            </a:r>
            <a:r>
              <a:rPr lang="en-US" sz="1600" dirty="0" err="1"/>
              <a:t>O'connell</a:t>
            </a:r>
            <a:r>
              <a:rPr lang="en-US" sz="1600" dirty="0"/>
              <a:t>, J. W. (1975). Sex bias in graduate admissions: Data </a:t>
            </a:r>
            <a:r>
              <a:rPr lang="en-US" sz="1600" dirty="0" smtClean="0"/>
              <a:t>from </a:t>
            </a:r>
            <a:r>
              <a:rPr lang="en-US" sz="1600" dirty="0" err="1" smtClean="0"/>
              <a:t>berkeley</a:t>
            </a:r>
            <a:r>
              <a:rPr lang="en-US" sz="1600" dirty="0"/>
              <a:t>. </a:t>
            </a:r>
            <a:r>
              <a:rPr lang="en-US" sz="1600" i="1" dirty="0"/>
              <a:t>Science</a:t>
            </a:r>
            <a:r>
              <a:rPr lang="en-US" sz="1600" dirty="0"/>
              <a:t>, </a:t>
            </a:r>
            <a:r>
              <a:rPr lang="en-US" sz="1600" i="1" dirty="0"/>
              <a:t>187</a:t>
            </a:r>
            <a:r>
              <a:rPr lang="en-US" sz="1600" dirty="0"/>
              <a:t>(4175), 398</a:t>
            </a:r>
          </a:p>
        </p:txBody>
      </p:sp>
      <p:sp>
        <p:nvSpPr>
          <p:cNvPr id="10" name="TextBox 9"/>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213818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Simpson’s paradox</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68142139"/>
              </p:ext>
            </p:extLst>
          </p:nvPr>
        </p:nvGraphicFramePr>
        <p:xfrm>
          <a:off x="457200" y="1600200"/>
          <a:ext cx="8229600" cy="2966720"/>
        </p:xfrm>
        <a:graphic>
          <a:graphicData uri="http://schemas.openxmlformats.org/drawingml/2006/table">
            <a:tbl>
              <a:tblPr firstRow="1" bandRow="1">
                <a:tableStyleId>{5940675A-B579-460E-94D1-54222C63F5DA}</a:tableStyleId>
              </a:tblPr>
              <a:tblGrid>
                <a:gridCol w="1645920"/>
                <a:gridCol w="1645920"/>
                <a:gridCol w="1645920"/>
                <a:gridCol w="1645920"/>
                <a:gridCol w="1645920"/>
              </a:tblGrid>
              <a:tr h="370840">
                <a:tc>
                  <a:txBody>
                    <a:bodyPr/>
                    <a:lstStyle/>
                    <a:p>
                      <a:endParaRPr lang="en-US" dirty="0"/>
                    </a:p>
                  </a:txBody>
                  <a:tcPr/>
                </a:tc>
                <a:tc gridSpan="2">
                  <a:txBody>
                    <a:bodyPr/>
                    <a:lstStyle/>
                    <a:p>
                      <a:r>
                        <a:rPr lang="en-US" dirty="0" smtClean="0"/>
                        <a:t>Men</a:t>
                      </a:r>
                      <a:endParaRPr lang="en-US" dirty="0"/>
                    </a:p>
                  </a:txBody>
                  <a:tcPr/>
                </a:tc>
                <a:tc hMerge="1">
                  <a:txBody>
                    <a:bodyPr/>
                    <a:lstStyle/>
                    <a:p>
                      <a:endParaRPr lang="en-US" dirty="0"/>
                    </a:p>
                  </a:txBody>
                  <a:tcPr/>
                </a:tc>
                <a:tc gridSpan="2">
                  <a:txBody>
                    <a:bodyPr/>
                    <a:lstStyle/>
                    <a:p>
                      <a:r>
                        <a:rPr lang="en-US" dirty="0" smtClean="0"/>
                        <a:t>Women</a:t>
                      </a:r>
                      <a:endParaRPr lang="en-US" dirty="0"/>
                    </a:p>
                  </a:txBody>
                  <a:tcPr/>
                </a:tc>
                <a:tc hMerge="1">
                  <a:txBody>
                    <a:bodyPr/>
                    <a:lstStyle/>
                    <a:p>
                      <a:endParaRPr lang="en-US" dirty="0"/>
                    </a:p>
                  </a:txBody>
                  <a:tcPr/>
                </a:tc>
              </a:tr>
              <a:tr h="370840">
                <a:tc>
                  <a:txBody>
                    <a:bodyPr/>
                    <a:lstStyle/>
                    <a:p>
                      <a:r>
                        <a:rPr lang="en-US" dirty="0" err="1" smtClean="0"/>
                        <a:t>Dept</a:t>
                      </a:r>
                      <a:endParaRPr lang="en-US" dirty="0"/>
                    </a:p>
                  </a:txBody>
                  <a:tcPr/>
                </a:tc>
                <a:tc>
                  <a:txBody>
                    <a:bodyPr/>
                    <a:lstStyle/>
                    <a:p>
                      <a:r>
                        <a:rPr lang="en-US" dirty="0" smtClean="0"/>
                        <a:t>Applied</a:t>
                      </a:r>
                      <a:endParaRPr lang="en-US" dirty="0"/>
                    </a:p>
                  </a:txBody>
                  <a:tcPr/>
                </a:tc>
                <a:tc>
                  <a:txBody>
                    <a:bodyPr/>
                    <a:lstStyle/>
                    <a:p>
                      <a:r>
                        <a:rPr lang="en-US" dirty="0" smtClean="0"/>
                        <a:t>% Admitted</a:t>
                      </a:r>
                      <a:endParaRPr lang="en-US" dirty="0"/>
                    </a:p>
                  </a:txBody>
                  <a:tcPr/>
                </a:tc>
                <a:tc>
                  <a:txBody>
                    <a:bodyPr/>
                    <a:lstStyle/>
                    <a:p>
                      <a:r>
                        <a:rPr lang="en-US" dirty="0" smtClean="0"/>
                        <a:t>Applied</a:t>
                      </a:r>
                      <a:endParaRPr lang="en-US" dirty="0"/>
                    </a:p>
                  </a:txBody>
                  <a:tcPr/>
                </a:tc>
                <a:tc>
                  <a:txBody>
                    <a:bodyPr/>
                    <a:lstStyle/>
                    <a:p>
                      <a:r>
                        <a:rPr lang="en-US" dirty="0" smtClean="0"/>
                        <a:t>Admitted</a:t>
                      </a:r>
                      <a:endParaRPr lang="en-US" dirty="0"/>
                    </a:p>
                  </a:txBody>
                  <a:tcPr/>
                </a:tc>
              </a:tr>
              <a:tr h="370840">
                <a:tc>
                  <a:txBody>
                    <a:bodyPr/>
                    <a:lstStyle/>
                    <a:p>
                      <a:r>
                        <a:rPr lang="en-US" dirty="0" smtClean="0"/>
                        <a:t>A</a:t>
                      </a:r>
                      <a:endParaRPr lang="en-US" dirty="0"/>
                    </a:p>
                  </a:txBody>
                  <a:tcPr/>
                </a:tc>
                <a:tc>
                  <a:txBody>
                    <a:bodyPr/>
                    <a:lstStyle/>
                    <a:p>
                      <a:r>
                        <a:rPr lang="en-US" dirty="0" smtClean="0"/>
                        <a:t>825</a:t>
                      </a:r>
                      <a:endParaRPr lang="en-US" dirty="0"/>
                    </a:p>
                  </a:txBody>
                  <a:tcPr/>
                </a:tc>
                <a:tc>
                  <a:txBody>
                    <a:bodyPr/>
                    <a:lstStyle/>
                    <a:p>
                      <a:r>
                        <a:rPr lang="en-US" dirty="0" smtClean="0"/>
                        <a:t>62</a:t>
                      </a:r>
                      <a:endParaRPr lang="en-US" dirty="0"/>
                    </a:p>
                  </a:txBody>
                  <a:tcPr/>
                </a:tc>
                <a:tc>
                  <a:txBody>
                    <a:bodyPr/>
                    <a:lstStyle/>
                    <a:p>
                      <a:r>
                        <a:rPr lang="en-US" dirty="0" smtClean="0"/>
                        <a:t>108</a:t>
                      </a:r>
                      <a:endParaRPr lang="en-US" dirty="0"/>
                    </a:p>
                  </a:txBody>
                  <a:tcPr/>
                </a:tc>
                <a:tc>
                  <a:txBody>
                    <a:bodyPr/>
                    <a:lstStyle/>
                    <a:p>
                      <a:r>
                        <a:rPr lang="en-US" dirty="0" smtClean="0">
                          <a:solidFill>
                            <a:srgbClr val="FF0000"/>
                          </a:solidFill>
                        </a:rPr>
                        <a:t>82</a:t>
                      </a:r>
                      <a:endParaRPr lang="en-US" dirty="0">
                        <a:solidFill>
                          <a:srgbClr val="FF0000"/>
                        </a:solidFill>
                      </a:endParaRPr>
                    </a:p>
                  </a:txBody>
                  <a:tcPr/>
                </a:tc>
              </a:tr>
              <a:tr h="370840">
                <a:tc>
                  <a:txBody>
                    <a:bodyPr/>
                    <a:lstStyle/>
                    <a:p>
                      <a:r>
                        <a:rPr lang="en-US" dirty="0" smtClean="0"/>
                        <a:t>B</a:t>
                      </a:r>
                      <a:endParaRPr lang="en-US" dirty="0"/>
                    </a:p>
                  </a:txBody>
                  <a:tcPr/>
                </a:tc>
                <a:tc>
                  <a:txBody>
                    <a:bodyPr/>
                    <a:lstStyle/>
                    <a:p>
                      <a:r>
                        <a:rPr lang="en-US" dirty="0" smtClean="0"/>
                        <a:t>560</a:t>
                      </a:r>
                      <a:endParaRPr lang="en-US" dirty="0"/>
                    </a:p>
                  </a:txBody>
                  <a:tcPr/>
                </a:tc>
                <a:tc>
                  <a:txBody>
                    <a:bodyPr/>
                    <a:lstStyle/>
                    <a:p>
                      <a:r>
                        <a:rPr lang="en-US" dirty="0" smtClean="0"/>
                        <a:t>63</a:t>
                      </a:r>
                      <a:endParaRPr lang="en-US" dirty="0"/>
                    </a:p>
                  </a:txBody>
                  <a:tcPr/>
                </a:tc>
                <a:tc>
                  <a:txBody>
                    <a:bodyPr/>
                    <a:lstStyle/>
                    <a:p>
                      <a:r>
                        <a:rPr lang="en-US" dirty="0" smtClean="0"/>
                        <a:t>25</a:t>
                      </a:r>
                      <a:endParaRPr lang="en-US" dirty="0"/>
                    </a:p>
                  </a:txBody>
                  <a:tcPr/>
                </a:tc>
                <a:tc>
                  <a:txBody>
                    <a:bodyPr/>
                    <a:lstStyle/>
                    <a:p>
                      <a:r>
                        <a:rPr lang="en-US" dirty="0" smtClean="0">
                          <a:solidFill>
                            <a:srgbClr val="FF0000"/>
                          </a:solidFill>
                        </a:rPr>
                        <a:t>68</a:t>
                      </a:r>
                      <a:endParaRPr lang="en-US" dirty="0">
                        <a:solidFill>
                          <a:srgbClr val="FF0000"/>
                        </a:solidFill>
                      </a:endParaRPr>
                    </a:p>
                  </a:txBody>
                  <a:tcPr/>
                </a:tc>
              </a:tr>
              <a:tr h="370840">
                <a:tc>
                  <a:txBody>
                    <a:bodyPr/>
                    <a:lstStyle/>
                    <a:p>
                      <a:r>
                        <a:rPr lang="en-US" dirty="0" smtClean="0"/>
                        <a:t>C</a:t>
                      </a:r>
                      <a:endParaRPr lang="en-US" dirty="0"/>
                    </a:p>
                  </a:txBody>
                  <a:tcPr/>
                </a:tc>
                <a:tc>
                  <a:txBody>
                    <a:bodyPr/>
                    <a:lstStyle/>
                    <a:p>
                      <a:r>
                        <a:rPr lang="en-US" dirty="0" smtClean="0"/>
                        <a:t>325</a:t>
                      </a:r>
                      <a:endParaRPr lang="en-US" dirty="0"/>
                    </a:p>
                  </a:txBody>
                  <a:tcPr/>
                </a:tc>
                <a:tc>
                  <a:txBody>
                    <a:bodyPr/>
                    <a:lstStyle/>
                    <a:p>
                      <a:r>
                        <a:rPr lang="en-US" dirty="0" smtClean="0">
                          <a:solidFill>
                            <a:srgbClr val="FF0000"/>
                          </a:solidFill>
                        </a:rPr>
                        <a:t>37</a:t>
                      </a:r>
                      <a:endParaRPr lang="en-US" dirty="0">
                        <a:solidFill>
                          <a:srgbClr val="FF0000"/>
                        </a:solidFill>
                      </a:endParaRPr>
                    </a:p>
                  </a:txBody>
                  <a:tcPr/>
                </a:tc>
                <a:tc>
                  <a:txBody>
                    <a:bodyPr/>
                    <a:lstStyle/>
                    <a:p>
                      <a:r>
                        <a:rPr lang="en-US" dirty="0" smtClean="0"/>
                        <a:t>393</a:t>
                      </a:r>
                      <a:endParaRPr lang="en-US" dirty="0"/>
                    </a:p>
                  </a:txBody>
                  <a:tcPr/>
                </a:tc>
                <a:tc>
                  <a:txBody>
                    <a:bodyPr/>
                    <a:lstStyle/>
                    <a:p>
                      <a:r>
                        <a:rPr lang="en-US" dirty="0" smtClean="0"/>
                        <a:t>34</a:t>
                      </a:r>
                      <a:endParaRPr lang="en-US" dirty="0"/>
                    </a:p>
                  </a:txBody>
                  <a:tcPr/>
                </a:tc>
              </a:tr>
              <a:tr h="370840">
                <a:tc>
                  <a:txBody>
                    <a:bodyPr/>
                    <a:lstStyle/>
                    <a:p>
                      <a:r>
                        <a:rPr lang="en-US" dirty="0" smtClean="0"/>
                        <a:t>D</a:t>
                      </a:r>
                      <a:endParaRPr lang="en-US" dirty="0"/>
                    </a:p>
                  </a:txBody>
                  <a:tcPr/>
                </a:tc>
                <a:tc>
                  <a:txBody>
                    <a:bodyPr/>
                    <a:lstStyle/>
                    <a:p>
                      <a:r>
                        <a:rPr lang="en-US" dirty="0" smtClean="0"/>
                        <a:t>417</a:t>
                      </a:r>
                      <a:endParaRPr lang="en-US" dirty="0"/>
                    </a:p>
                  </a:txBody>
                  <a:tcPr/>
                </a:tc>
                <a:tc>
                  <a:txBody>
                    <a:bodyPr/>
                    <a:lstStyle/>
                    <a:p>
                      <a:r>
                        <a:rPr lang="en-US" dirty="0" smtClean="0"/>
                        <a:t>33</a:t>
                      </a:r>
                      <a:endParaRPr lang="en-US" dirty="0"/>
                    </a:p>
                  </a:txBody>
                  <a:tcPr/>
                </a:tc>
                <a:tc>
                  <a:txBody>
                    <a:bodyPr/>
                    <a:lstStyle/>
                    <a:p>
                      <a:r>
                        <a:rPr lang="en-US" dirty="0" smtClean="0"/>
                        <a:t>375</a:t>
                      </a:r>
                      <a:endParaRPr lang="en-US" dirty="0"/>
                    </a:p>
                  </a:txBody>
                  <a:tcPr/>
                </a:tc>
                <a:tc>
                  <a:txBody>
                    <a:bodyPr/>
                    <a:lstStyle/>
                    <a:p>
                      <a:r>
                        <a:rPr lang="en-US" dirty="0" smtClean="0">
                          <a:solidFill>
                            <a:srgbClr val="FF0000"/>
                          </a:solidFill>
                        </a:rPr>
                        <a:t>35</a:t>
                      </a:r>
                      <a:endParaRPr lang="en-US" dirty="0">
                        <a:solidFill>
                          <a:srgbClr val="FF0000"/>
                        </a:solidFill>
                      </a:endParaRPr>
                    </a:p>
                  </a:txBody>
                  <a:tcPr/>
                </a:tc>
              </a:tr>
              <a:tr h="370840">
                <a:tc>
                  <a:txBody>
                    <a:bodyPr/>
                    <a:lstStyle/>
                    <a:p>
                      <a:r>
                        <a:rPr lang="en-US" dirty="0" smtClean="0"/>
                        <a:t>E</a:t>
                      </a:r>
                      <a:endParaRPr lang="en-US" dirty="0"/>
                    </a:p>
                  </a:txBody>
                  <a:tcPr/>
                </a:tc>
                <a:tc>
                  <a:txBody>
                    <a:bodyPr/>
                    <a:lstStyle/>
                    <a:p>
                      <a:r>
                        <a:rPr lang="en-US" dirty="0" smtClean="0"/>
                        <a:t>191</a:t>
                      </a:r>
                      <a:endParaRPr lang="en-US" dirty="0"/>
                    </a:p>
                  </a:txBody>
                  <a:tcPr/>
                </a:tc>
                <a:tc>
                  <a:txBody>
                    <a:bodyPr/>
                    <a:lstStyle/>
                    <a:p>
                      <a:r>
                        <a:rPr lang="en-US" dirty="0" smtClean="0">
                          <a:solidFill>
                            <a:srgbClr val="FF0000"/>
                          </a:solidFill>
                        </a:rPr>
                        <a:t>28</a:t>
                      </a:r>
                      <a:endParaRPr lang="en-US" dirty="0">
                        <a:solidFill>
                          <a:srgbClr val="FF0000"/>
                        </a:solidFill>
                      </a:endParaRPr>
                    </a:p>
                  </a:txBody>
                  <a:tcPr/>
                </a:tc>
                <a:tc>
                  <a:txBody>
                    <a:bodyPr/>
                    <a:lstStyle/>
                    <a:p>
                      <a:r>
                        <a:rPr lang="en-US" dirty="0" smtClean="0"/>
                        <a:t>393</a:t>
                      </a:r>
                      <a:endParaRPr lang="en-US" dirty="0"/>
                    </a:p>
                  </a:txBody>
                  <a:tcPr/>
                </a:tc>
                <a:tc>
                  <a:txBody>
                    <a:bodyPr/>
                    <a:lstStyle/>
                    <a:p>
                      <a:r>
                        <a:rPr lang="en-US" dirty="0" smtClean="0"/>
                        <a:t>24</a:t>
                      </a:r>
                      <a:endParaRPr lang="en-US" dirty="0"/>
                    </a:p>
                  </a:txBody>
                  <a:tcPr/>
                </a:tc>
              </a:tr>
              <a:tr h="370840">
                <a:tc>
                  <a:txBody>
                    <a:bodyPr/>
                    <a:lstStyle/>
                    <a:p>
                      <a:r>
                        <a:rPr lang="en-US" dirty="0" smtClean="0"/>
                        <a:t>F</a:t>
                      </a:r>
                      <a:endParaRPr lang="en-US" dirty="0"/>
                    </a:p>
                  </a:txBody>
                  <a:tcPr/>
                </a:tc>
                <a:tc>
                  <a:txBody>
                    <a:bodyPr/>
                    <a:lstStyle/>
                    <a:p>
                      <a:r>
                        <a:rPr lang="en-US" dirty="0" smtClean="0"/>
                        <a:t>272</a:t>
                      </a:r>
                      <a:endParaRPr lang="en-US" dirty="0"/>
                    </a:p>
                  </a:txBody>
                  <a:tcPr/>
                </a:tc>
                <a:tc>
                  <a:txBody>
                    <a:bodyPr/>
                    <a:lstStyle/>
                    <a:p>
                      <a:r>
                        <a:rPr lang="en-US" dirty="0" smtClean="0"/>
                        <a:t>6</a:t>
                      </a:r>
                      <a:endParaRPr lang="en-US" dirty="0"/>
                    </a:p>
                  </a:txBody>
                  <a:tcPr/>
                </a:tc>
                <a:tc>
                  <a:txBody>
                    <a:bodyPr/>
                    <a:lstStyle/>
                    <a:p>
                      <a:r>
                        <a:rPr lang="en-US" dirty="0" smtClean="0"/>
                        <a:t>341</a:t>
                      </a:r>
                      <a:endParaRPr lang="en-US" dirty="0"/>
                    </a:p>
                  </a:txBody>
                  <a:tcPr/>
                </a:tc>
                <a:tc>
                  <a:txBody>
                    <a:bodyPr/>
                    <a:lstStyle/>
                    <a:p>
                      <a:r>
                        <a:rPr lang="en-US" dirty="0" smtClean="0">
                          <a:solidFill>
                            <a:srgbClr val="FF0000"/>
                          </a:solidFill>
                        </a:rPr>
                        <a:t>7</a:t>
                      </a:r>
                      <a:endParaRPr lang="en-US" dirty="0">
                        <a:solidFill>
                          <a:srgbClr val="FF0000"/>
                        </a:solidFill>
                      </a:endParaRPr>
                    </a:p>
                  </a:txBody>
                  <a:tcPr/>
                </a:tc>
              </a:tr>
            </a:tbl>
          </a:graphicData>
        </a:graphic>
      </p:graphicFrame>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0900902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Simpson</a:t>
            </a:r>
            <a:r>
              <a:rPr lang="ja-JP" altLang="en-US" dirty="0" smtClean="0"/>
              <a:t>’</a:t>
            </a:r>
            <a:r>
              <a:rPr lang="en-US" dirty="0" smtClean="0"/>
              <a:t>s Paradox</a:t>
            </a:r>
            <a:endParaRPr lang="en-US" dirty="0"/>
          </a:p>
        </p:txBody>
      </p:sp>
      <p:sp>
        <p:nvSpPr>
          <p:cNvPr id="72707" name="Rectangle 3"/>
          <p:cNvSpPr>
            <a:spLocks noGrp="1" noChangeArrowheads="1"/>
          </p:cNvSpPr>
          <p:nvPr>
            <p:ph type="body" idx="1"/>
          </p:nvPr>
        </p:nvSpPr>
        <p:spPr/>
        <p:txBody>
          <a:bodyPr/>
          <a:lstStyle/>
          <a:p>
            <a:pPr marL="0" indent="0">
              <a:buNone/>
            </a:pPr>
            <a:r>
              <a:rPr lang="en-US" dirty="0">
                <a:latin typeface="Times New Roman" charset="0"/>
                <a:cs typeface="Times New Roman" charset="0"/>
              </a:rPr>
              <a:t>http://</a:t>
            </a:r>
            <a:r>
              <a:rPr lang="en-US" dirty="0" err="1">
                <a:latin typeface="Times New Roman" charset="0"/>
                <a:cs typeface="Times New Roman" charset="0"/>
              </a:rPr>
              <a:t>en.wikipedia.org</a:t>
            </a:r>
            <a:r>
              <a:rPr lang="en-US" dirty="0">
                <a:latin typeface="Times New Roman" charset="0"/>
                <a:cs typeface="Times New Roman" charset="0"/>
              </a:rPr>
              <a:t>/wiki/</a:t>
            </a:r>
            <a:r>
              <a:rPr lang="en-US" dirty="0" err="1">
                <a:latin typeface="Times New Roman" charset="0"/>
                <a:cs typeface="Times New Roman" charset="0"/>
              </a:rPr>
              <a:t>Simpson's_paradox</a:t>
            </a:r>
            <a:endParaRPr lang="en-US" dirty="0">
              <a:latin typeface="Times New Roman" charset="0"/>
              <a:cs typeface="Times New Roman" charset="0"/>
            </a:endParaRPr>
          </a:p>
          <a:p>
            <a:pPr marL="0" indent="0">
              <a:buNone/>
            </a:pPr>
            <a:r>
              <a:rPr lang="en-US" dirty="0" smtClean="0">
                <a:latin typeface="Times New Roman" charset="0"/>
                <a:cs typeface="Times New Roman" charset="0"/>
              </a:rPr>
              <a:t>Introducing </a:t>
            </a:r>
            <a:r>
              <a:rPr lang="en-US" dirty="0">
                <a:latin typeface="Times New Roman" charset="0"/>
                <a:cs typeface="Times New Roman" charset="0"/>
              </a:rPr>
              <a:t>another variable </a:t>
            </a:r>
            <a:r>
              <a:rPr lang="en-US" dirty="0" smtClean="0">
                <a:latin typeface="Times New Roman" charset="0"/>
                <a:cs typeface="Times New Roman" charset="0"/>
              </a:rPr>
              <a:t>may change our understanding </a:t>
            </a:r>
            <a:r>
              <a:rPr lang="en-US" dirty="0">
                <a:latin typeface="Times New Roman" charset="0"/>
                <a:cs typeface="Times New Roman" charset="0"/>
              </a:rPr>
              <a:t>of the </a:t>
            </a:r>
            <a:r>
              <a:rPr lang="en-US" dirty="0" smtClean="0">
                <a:latin typeface="Times New Roman" charset="0"/>
                <a:cs typeface="Times New Roman" charset="0"/>
              </a:rPr>
              <a:t>data</a:t>
            </a:r>
          </a:p>
          <a:p>
            <a:pPr marL="0" indent="0">
              <a:buNone/>
            </a:pPr>
            <a:r>
              <a:rPr lang="en-US" dirty="0" smtClean="0">
                <a:latin typeface="Times New Roman" charset="0"/>
                <a:cs typeface="Times New Roman" charset="0"/>
              </a:rPr>
              <a:t>It may even reverse </a:t>
            </a:r>
            <a:r>
              <a:rPr lang="en-US" dirty="0">
                <a:latin typeface="Times New Roman" charset="0"/>
                <a:cs typeface="Times New Roman" charset="0"/>
              </a:rPr>
              <a:t>the initial </a:t>
            </a:r>
            <a:r>
              <a:rPr lang="en-US" dirty="0" smtClean="0">
                <a:latin typeface="Times New Roman" charset="0"/>
                <a:cs typeface="Times New Roman" charset="0"/>
              </a:rPr>
              <a:t>conclusions</a:t>
            </a:r>
          </a:p>
          <a:p>
            <a:pPr marL="0" indent="0">
              <a:buNone/>
            </a:pPr>
            <a:endParaRPr lang="en-US" dirty="0">
              <a:latin typeface="Times New Roman" charset="0"/>
              <a:cs typeface="Times New Roman" charset="0"/>
            </a:endParaRPr>
          </a:p>
          <a:p>
            <a:pPr marL="0" indent="0">
              <a:buNone/>
            </a:pPr>
            <a:endParaRPr lang="en-US" dirty="0">
              <a:latin typeface="Times New Roman" charset="0"/>
              <a:cs typeface="Times New Roman" charset="0"/>
            </a:endParaRPr>
          </a:p>
          <a:p>
            <a:endParaRPr lang="en-US" dirty="0">
              <a:latin typeface="Times New Roman" charset="0"/>
              <a:cs typeface="Times New Roman" charset="0"/>
            </a:endParaRPr>
          </a:p>
        </p:txBody>
      </p:sp>
    </p:spTree>
    <p:extLst>
      <p:ext uri="{BB962C8B-B14F-4D97-AF65-F5344CB8AC3E}">
        <p14:creationId xmlns:p14="http://schemas.microsoft.com/office/powerpoint/2010/main" val="288149073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situation where the subgroups are </a:t>
            </a:r>
            <a:r>
              <a:rPr lang="en-US" i="1" dirty="0" smtClean="0"/>
              <a:t>always </a:t>
            </a:r>
            <a:r>
              <a:rPr lang="en-US" dirty="0" smtClean="0"/>
              <a:t>the way to go</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75177523"/>
              </p:ext>
            </p:extLst>
          </p:nvPr>
        </p:nvGraphicFramePr>
        <p:xfrm>
          <a:off x="1128713" y="1847850"/>
          <a:ext cx="7048500" cy="202184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Treatment A</a:t>
                      </a:r>
                      <a:endParaRPr lang="en-US" dirty="0"/>
                    </a:p>
                  </a:txBody>
                  <a:tcPr/>
                </a:tc>
                <a:tc>
                  <a:txBody>
                    <a:bodyPr/>
                    <a:lstStyle/>
                    <a:p>
                      <a:r>
                        <a:rPr lang="en-US" dirty="0" smtClean="0"/>
                        <a:t>Treatment B</a:t>
                      </a:r>
                      <a:endParaRPr lang="en-US" dirty="0"/>
                    </a:p>
                  </a:txBody>
                  <a:tcPr/>
                </a:tc>
              </a:tr>
              <a:tr h="370840">
                <a:tc>
                  <a:txBody>
                    <a:bodyPr/>
                    <a:lstStyle/>
                    <a:p>
                      <a:r>
                        <a:rPr lang="en-US" dirty="0" smtClean="0"/>
                        <a:t>Small Stones</a:t>
                      </a:r>
                    </a:p>
                  </a:txBody>
                  <a:tcPr/>
                </a:tc>
                <a:tc>
                  <a:txBody>
                    <a:bodyPr/>
                    <a:lstStyle/>
                    <a:p>
                      <a:r>
                        <a:rPr lang="en-US" sz="1800" i="1" kern="1200" dirty="0" smtClean="0">
                          <a:solidFill>
                            <a:schemeClr val="dk1"/>
                          </a:solidFill>
                          <a:latin typeface="+mn-lt"/>
                          <a:ea typeface="+mn-ea"/>
                          <a:cs typeface="+mn-cs"/>
                        </a:rPr>
                        <a:t>Group 1</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93% (81/87)	</a:t>
                      </a:r>
                    </a:p>
                  </a:txBody>
                  <a:tcPr/>
                </a:tc>
                <a:tc>
                  <a:txBody>
                    <a:bodyPr/>
                    <a:lstStyle/>
                    <a:p>
                      <a:r>
                        <a:rPr lang="en-US" sz="1800" i="1" kern="1200" dirty="0" smtClean="0">
                          <a:solidFill>
                            <a:schemeClr val="dk1"/>
                          </a:solidFill>
                          <a:latin typeface="+mn-lt"/>
                          <a:ea typeface="+mn-ea"/>
                          <a:cs typeface="+mn-cs"/>
                        </a:rPr>
                        <a:t>Group 2</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87% (234/270)	</a:t>
                      </a:r>
                    </a:p>
                  </a:txBody>
                  <a:tcPr/>
                </a:tc>
              </a:tr>
              <a:tr h="370840">
                <a:tc>
                  <a:txBody>
                    <a:bodyPr/>
                    <a:lstStyle/>
                    <a:p>
                      <a:r>
                        <a:rPr lang="en-US" dirty="0" smtClean="0"/>
                        <a:t>Large Stones</a:t>
                      </a:r>
                      <a:endParaRPr lang="en-US" dirty="0"/>
                    </a:p>
                  </a:txBody>
                  <a:tcPr/>
                </a:tc>
                <a:tc>
                  <a:txBody>
                    <a:bodyPr/>
                    <a:lstStyle/>
                    <a:p>
                      <a:r>
                        <a:rPr lang="en-US" sz="1800" i="1" kern="1200" dirty="0" smtClean="0">
                          <a:solidFill>
                            <a:schemeClr val="dk1"/>
                          </a:solidFill>
                          <a:latin typeface="+mn-lt"/>
                          <a:ea typeface="+mn-ea"/>
                          <a:cs typeface="+mn-cs"/>
                        </a:rPr>
                        <a:t>Group 3</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73% (192/263)</a:t>
                      </a:r>
                      <a:r>
                        <a:rPr lang="en-US" sz="1800" b="0" i="0" kern="1200" dirty="0" smtClean="0">
                          <a:solidFill>
                            <a:schemeClr val="dk1"/>
                          </a:solidFill>
                          <a:latin typeface="+mn-lt"/>
                          <a:ea typeface="+mn-ea"/>
                          <a:cs typeface="+mn-cs"/>
                        </a:rPr>
                        <a:t>	</a:t>
                      </a:r>
                    </a:p>
                  </a:txBody>
                  <a:tcPr/>
                </a:tc>
                <a:tc>
                  <a:txBody>
                    <a:bodyPr/>
                    <a:lstStyle/>
                    <a:p>
                      <a:r>
                        <a:rPr lang="en-US" sz="1800" i="1" kern="1200" dirty="0" smtClean="0">
                          <a:solidFill>
                            <a:schemeClr val="dk1"/>
                          </a:solidFill>
                          <a:latin typeface="+mn-lt"/>
                          <a:ea typeface="+mn-ea"/>
                          <a:cs typeface="+mn-cs"/>
                        </a:rPr>
                        <a:t>Group 4</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69% (55/80)	</a:t>
                      </a:r>
                    </a:p>
                  </a:txBody>
                  <a:tcPr/>
                </a:tc>
              </a:tr>
              <a:tr h="370840">
                <a:tc>
                  <a:txBody>
                    <a:bodyPr/>
                    <a:lstStyle/>
                    <a:p>
                      <a:r>
                        <a:rPr lang="en-US" dirty="0" smtClean="0"/>
                        <a:t>Both</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78% (273/350)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83% (289/350)</a:t>
                      </a: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19051755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2-08-25 at 12.5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0696"/>
            <a:ext cx="6263217" cy="5567304"/>
          </a:xfrm>
          <a:prstGeom prst="rect">
            <a:avLst/>
          </a:prstGeom>
        </p:spPr>
      </p:pic>
      <p:pic>
        <p:nvPicPr>
          <p:cNvPr id="4" name="Picture 3" descr="Screen Shot 2012-08-25 at 12.44.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107" y="1506126"/>
            <a:ext cx="3024693" cy="5257800"/>
          </a:xfrm>
          <a:prstGeom prst="rect">
            <a:avLst/>
          </a:prstGeom>
        </p:spPr>
      </p:pic>
      <p:sp>
        <p:nvSpPr>
          <p:cNvPr id="6" name="TextBox 5"/>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60836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01776343"/>
              </p:ext>
            </p:extLst>
          </p:nvPr>
        </p:nvGraphicFramePr>
        <p:xfrm>
          <a:off x="1128713" y="1847850"/>
          <a:ext cx="7048500" cy="111252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Applicants</a:t>
                      </a:r>
                      <a:endParaRPr lang="en-US" dirty="0"/>
                    </a:p>
                  </a:txBody>
                  <a:tcPr/>
                </a:tc>
                <a:tc>
                  <a:txBody>
                    <a:bodyPr/>
                    <a:lstStyle/>
                    <a:p>
                      <a:r>
                        <a:rPr lang="en-US" dirty="0" smtClean="0"/>
                        <a:t>Admitted</a:t>
                      </a:r>
                      <a:endParaRPr lang="en-US" dirty="0"/>
                    </a:p>
                  </a:txBody>
                  <a:tcPr/>
                </a:tc>
              </a:tr>
              <a:tr h="370840">
                <a:tc>
                  <a:txBody>
                    <a:bodyPr/>
                    <a:lstStyle/>
                    <a:p>
                      <a:r>
                        <a:rPr lang="en-US" dirty="0" smtClean="0"/>
                        <a:t>Men</a:t>
                      </a:r>
                      <a:endParaRPr lang="en-US" dirty="0"/>
                    </a:p>
                  </a:txBody>
                  <a:tcPr/>
                </a:tc>
                <a:tc>
                  <a:txBody>
                    <a:bodyPr/>
                    <a:lstStyle/>
                    <a:p>
                      <a:r>
                        <a:rPr lang="en-US" dirty="0" smtClean="0"/>
                        <a:t>8442</a:t>
                      </a:r>
                      <a:endParaRPr lang="en-US" dirty="0"/>
                    </a:p>
                  </a:txBody>
                  <a:tcPr/>
                </a:tc>
                <a:tc>
                  <a:txBody>
                    <a:bodyPr/>
                    <a:lstStyle/>
                    <a:p>
                      <a:r>
                        <a:rPr lang="en-US" dirty="0" smtClean="0"/>
                        <a:t>44%</a:t>
                      </a:r>
                      <a:endParaRPr lang="en-US" dirty="0"/>
                    </a:p>
                  </a:txBody>
                  <a:tcPr/>
                </a:tc>
              </a:tr>
              <a:tr h="370840">
                <a:tc>
                  <a:txBody>
                    <a:bodyPr/>
                    <a:lstStyle/>
                    <a:p>
                      <a:r>
                        <a:rPr lang="en-US" dirty="0" smtClean="0"/>
                        <a:t>Women</a:t>
                      </a:r>
                      <a:endParaRPr lang="en-US" dirty="0"/>
                    </a:p>
                  </a:txBody>
                  <a:tcPr/>
                </a:tc>
                <a:tc>
                  <a:txBody>
                    <a:bodyPr/>
                    <a:lstStyle/>
                    <a:p>
                      <a:r>
                        <a:rPr lang="en-US" dirty="0" smtClean="0"/>
                        <a:t>4321</a:t>
                      </a:r>
                      <a:endParaRPr lang="en-US" dirty="0"/>
                    </a:p>
                  </a:txBody>
                  <a:tcPr/>
                </a:tc>
                <a:tc>
                  <a:txBody>
                    <a:bodyPr/>
                    <a:lstStyle/>
                    <a:p>
                      <a:r>
                        <a:rPr lang="en-US" dirty="0" smtClean="0"/>
                        <a:t>35%</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80928537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1191605"/>
              </p:ext>
            </p:extLst>
          </p:nvPr>
        </p:nvGraphicFramePr>
        <p:xfrm>
          <a:off x="1128713" y="1847850"/>
          <a:ext cx="7048500" cy="259588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r>
                        <a:rPr lang="en-US" dirty="0" err="1" smtClean="0"/>
                        <a:t>Dept</a:t>
                      </a:r>
                      <a:endParaRPr lang="en-US" dirty="0"/>
                    </a:p>
                  </a:txBody>
                  <a:tcPr/>
                </a:tc>
                <a:tc>
                  <a:txBody>
                    <a:bodyPr/>
                    <a:lstStyle/>
                    <a:p>
                      <a:r>
                        <a:rPr lang="en-US" dirty="0" smtClean="0"/>
                        <a:t>Men</a:t>
                      </a:r>
                      <a:endParaRPr lang="en-US" dirty="0"/>
                    </a:p>
                  </a:txBody>
                  <a:tcPr/>
                </a:tc>
                <a:tc>
                  <a:txBody>
                    <a:bodyPr/>
                    <a:lstStyle/>
                    <a:p>
                      <a:r>
                        <a:rPr lang="en-US" dirty="0" smtClean="0"/>
                        <a:t>Women</a:t>
                      </a:r>
                      <a:endParaRPr lang="en-US" dirty="0"/>
                    </a:p>
                  </a:txBody>
                  <a:tcPr/>
                </a:tc>
              </a:tr>
              <a:tr h="370840">
                <a:tc>
                  <a:txBody>
                    <a:bodyPr/>
                    <a:lstStyle/>
                    <a:p>
                      <a:r>
                        <a:rPr lang="en-US" dirty="0" smtClean="0"/>
                        <a:t>A</a:t>
                      </a:r>
                      <a:endParaRPr lang="en-US" dirty="0"/>
                    </a:p>
                  </a:txBody>
                  <a:tcPr/>
                </a:tc>
                <a:tc>
                  <a:txBody>
                    <a:bodyPr/>
                    <a:lstStyle/>
                    <a:p>
                      <a:r>
                        <a:rPr lang="en-US" dirty="0" smtClean="0"/>
                        <a:t>825/62%</a:t>
                      </a:r>
                      <a:endParaRPr lang="en-US" dirty="0"/>
                    </a:p>
                  </a:txBody>
                  <a:tcPr/>
                </a:tc>
                <a:tc>
                  <a:txBody>
                    <a:bodyPr/>
                    <a:lstStyle/>
                    <a:p>
                      <a:r>
                        <a:rPr lang="en-US" dirty="0" smtClean="0"/>
                        <a:t>108/82%</a:t>
                      </a:r>
                      <a:endParaRPr lang="en-US" dirty="0"/>
                    </a:p>
                  </a:txBody>
                  <a:tcPr/>
                </a:tc>
              </a:tr>
              <a:tr h="370840">
                <a:tc>
                  <a:txBody>
                    <a:bodyPr/>
                    <a:lstStyle/>
                    <a:p>
                      <a:r>
                        <a:rPr lang="en-US" dirty="0" smtClean="0"/>
                        <a:t>B</a:t>
                      </a:r>
                      <a:endParaRPr lang="en-US" dirty="0"/>
                    </a:p>
                  </a:txBody>
                  <a:tcPr/>
                </a:tc>
                <a:tc>
                  <a:txBody>
                    <a:bodyPr/>
                    <a:lstStyle/>
                    <a:p>
                      <a:r>
                        <a:rPr lang="en-US" dirty="0" smtClean="0"/>
                        <a:t>560/63%</a:t>
                      </a:r>
                      <a:endParaRPr lang="en-US" dirty="0"/>
                    </a:p>
                  </a:txBody>
                  <a:tcPr/>
                </a:tc>
                <a:tc>
                  <a:txBody>
                    <a:bodyPr/>
                    <a:lstStyle/>
                    <a:p>
                      <a:r>
                        <a:rPr lang="en-US" dirty="0" smtClean="0"/>
                        <a:t>25/68%</a:t>
                      </a:r>
                      <a:endParaRPr lang="en-US" dirty="0"/>
                    </a:p>
                  </a:txBody>
                  <a:tcPr/>
                </a:tc>
              </a:tr>
              <a:tr h="370840">
                <a:tc>
                  <a:txBody>
                    <a:bodyPr/>
                    <a:lstStyle/>
                    <a:p>
                      <a:r>
                        <a:rPr lang="en-US" dirty="0" smtClean="0"/>
                        <a:t>C</a:t>
                      </a:r>
                      <a:endParaRPr lang="en-US" dirty="0"/>
                    </a:p>
                  </a:txBody>
                  <a:tcPr/>
                </a:tc>
                <a:tc>
                  <a:txBody>
                    <a:bodyPr/>
                    <a:lstStyle/>
                    <a:p>
                      <a:r>
                        <a:rPr lang="en-US" dirty="0" smtClean="0"/>
                        <a:t>325/37%</a:t>
                      </a:r>
                      <a:endParaRPr lang="en-US" dirty="0"/>
                    </a:p>
                  </a:txBody>
                  <a:tcPr/>
                </a:tc>
                <a:tc>
                  <a:txBody>
                    <a:bodyPr/>
                    <a:lstStyle/>
                    <a:p>
                      <a:r>
                        <a:rPr lang="en-US" dirty="0" smtClean="0"/>
                        <a:t>593/34%</a:t>
                      </a:r>
                      <a:endParaRPr lang="en-US" dirty="0"/>
                    </a:p>
                  </a:txBody>
                  <a:tcPr/>
                </a:tc>
              </a:tr>
              <a:tr h="370840">
                <a:tc>
                  <a:txBody>
                    <a:bodyPr/>
                    <a:lstStyle/>
                    <a:p>
                      <a:r>
                        <a:rPr lang="en-US" dirty="0" smtClean="0"/>
                        <a:t>D</a:t>
                      </a:r>
                      <a:endParaRPr lang="en-US" dirty="0"/>
                    </a:p>
                  </a:txBody>
                  <a:tcPr/>
                </a:tc>
                <a:tc>
                  <a:txBody>
                    <a:bodyPr/>
                    <a:lstStyle/>
                    <a:p>
                      <a:r>
                        <a:rPr lang="en-US" dirty="0" smtClean="0"/>
                        <a:t>417/33%</a:t>
                      </a:r>
                      <a:endParaRPr lang="en-US" dirty="0"/>
                    </a:p>
                  </a:txBody>
                  <a:tcPr/>
                </a:tc>
                <a:tc>
                  <a:txBody>
                    <a:bodyPr/>
                    <a:lstStyle/>
                    <a:p>
                      <a:r>
                        <a:rPr lang="en-US" dirty="0" smtClean="0"/>
                        <a:t>375/35%</a:t>
                      </a:r>
                      <a:endParaRPr lang="en-US" dirty="0"/>
                    </a:p>
                  </a:txBody>
                  <a:tcPr/>
                </a:tc>
              </a:tr>
              <a:tr h="370840">
                <a:tc>
                  <a:txBody>
                    <a:bodyPr/>
                    <a:lstStyle/>
                    <a:p>
                      <a:r>
                        <a:rPr lang="en-US" dirty="0" smtClean="0"/>
                        <a:t>E</a:t>
                      </a:r>
                      <a:endParaRPr lang="en-US" dirty="0"/>
                    </a:p>
                  </a:txBody>
                  <a:tcPr/>
                </a:tc>
                <a:tc>
                  <a:txBody>
                    <a:bodyPr/>
                    <a:lstStyle/>
                    <a:p>
                      <a:r>
                        <a:rPr lang="en-US" dirty="0" smtClean="0"/>
                        <a:t>191/28%</a:t>
                      </a:r>
                      <a:endParaRPr lang="en-US" dirty="0"/>
                    </a:p>
                  </a:txBody>
                  <a:tcPr/>
                </a:tc>
                <a:tc>
                  <a:txBody>
                    <a:bodyPr/>
                    <a:lstStyle/>
                    <a:p>
                      <a:r>
                        <a:rPr lang="en-US" dirty="0" smtClean="0"/>
                        <a:t>393/24%</a:t>
                      </a:r>
                      <a:endParaRPr lang="en-US" dirty="0"/>
                    </a:p>
                  </a:txBody>
                  <a:tcPr/>
                </a:tc>
              </a:tr>
              <a:tr h="370840">
                <a:tc>
                  <a:txBody>
                    <a:bodyPr/>
                    <a:lstStyle/>
                    <a:p>
                      <a:r>
                        <a:rPr lang="en-US" dirty="0" smtClean="0"/>
                        <a:t>F</a:t>
                      </a:r>
                      <a:endParaRPr lang="en-US" dirty="0"/>
                    </a:p>
                  </a:txBody>
                  <a:tcPr/>
                </a:tc>
                <a:tc>
                  <a:txBody>
                    <a:bodyPr/>
                    <a:lstStyle/>
                    <a:p>
                      <a:r>
                        <a:rPr lang="en-US" dirty="0" smtClean="0"/>
                        <a:t>373/6%</a:t>
                      </a:r>
                      <a:endParaRPr lang="en-US" dirty="0"/>
                    </a:p>
                  </a:txBody>
                  <a:tcPr/>
                </a:tc>
                <a:tc>
                  <a:txBody>
                    <a:bodyPr/>
                    <a:lstStyle/>
                    <a:p>
                      <a:r>
                        <a:rPr lang="en-US" dirty="0" smtClean="0"/>
                        <a:t>341/7%</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3/10/16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
        <p:nvSpPr>
          <p:cNvPr id="3" name="Rectangle 2"/>
          <p:cNvSpPr/>
          <p:nvPr/>
        </p:nvSpPr>
        <p:spPr>
          <a:xfrm>
            <a:off x="954132" y="4960541"/>
            <a:ext cx="6616700" cy="1200329"/>
          </a:xfrm>
          <a:prstGeom prst="rect">
            <a:avLst/>
          </a:prstGeom>
        </p:spPr>
        <p:txBody>
          <a:bodyPr wrap="square">
            <a:spAutoFit/>
          </a:bodyPr>
          <a:lstStyle/>
          <a:p>
            <a:r>
              <a:rPr lang="en-US" dirty="0" smtClean="0"/>
              <a:t>Bickel </a:t>
            </a:r>
            <a:r>
              <a:rPr lang="en-US" dirty="0"/>
              <a:t>et al.[13</a:t>
            </a:r>
            <a:r>
              <a:rPr lang="en-US" dirty="0" smtClean="0"/>
              <a:t>]: women </a:t>
            </a:r>
            <a:r>
              <a:rPr lang="en-US" dirty="0"/>
              <a:t>tended to apply to competitive departments with low rates of </a:t>
            </a:r>
            <a:r>
              <a:rPr lang="en-US" dirty="0" smtClean="0"/>
              <a:t>admission (English), men </a:t>
            </a:r>
            <a:r>
              <a:rPr lang="en-US" dirty="0"/>
              <a:t>tended to apply to less-competitive departments with high rates of admission </a:t>
            </a:r>
            <a:r>
              <a:rPr lang="en-US" dirty="0" smtClean="0">
                <a:hlinkClick r:id="rId3"/>
              </a:rPr>
              <a:t>engineering </a:t>
            </a:r>
            <a:r>
              <a:rPr lang="en-US" dirty="0">
                <a:hlinkClick r:id="rId3"/>
              </a:rPr>
              <a:t>and </a:t>
            </a:r>
            <a:r>
              <a:rPr lang="en-US" dirty="0">
                <a:hlinkClick r:id="rId4"/>
              </a:rPr>
              <a:t>chemistry</a:t>
            </a:r>
            <a:r>
              <a:rPr lang="en-US" dirty="0" smtClean="0">
                <a:hlinkClick r:id="rId4"/>
              </a:rPr>
              <a:t>)</a:t>
            </a:r>
            <a:endParaRPr lang="en-US" dirty="0">
              <a:hlinkClick r:id="rId5"/>
            </a:endParaRPr>
          </a:p>
        </p:txBody>
      </p:sp>
    </p:spTree>
    <p:extLst>
      <p:ext uri="{BB962C8B-B14F-4D97-AF65-F5344CB8AC3E}">
        <p14:creationId xmlns:p14="http://schemas.microsoft.com/office/powerpoint/2010/main" val="8211690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pPr marL="0" indent="0">
              <a:buNone/>
            </a:pPr>
            <a:r>
              <a:rPr lang="en-US" dirty="0"/>
              <a:t>Difficulties with probabilistic causality?</a:t>
            </a:r>
            <a:endParaRPr lang="en-US" dirty="0" smtClean="0"/>
          </a:p>
          <a:p>
            <a:pPr marL="0" indent="0">
              <a:buNone/>
            </a:pP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46670357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Causal chain</a:t>
            </a:r>
            <a:endParaRPr lang="en-US" dirty="0"/>
          </a:p>
        </p:txBody>
      </p:sp>
      <p:sp>
        <p:nvSpPr>
          <p:cNvPr id="3" name="Content Placeholder 2"/>
          <p:cNvSpPr>
            <a:spLocks noGrp="1"/>
          </p:cNvSpPr>
          <p:nvPr>
            <p:ph idx="1"/>
          </p:nvPr>
        </p:nvSpPr>
        <p:spPr/>
        <p:txBody>
          <a:bodyPr/>
          <a:lstStyle/>
          <a:p>
            <a:r>
              <a:rPr lang="en-US" dirty="0" smtClean="0"/>
              <a:t>Each element in chain produces next with P=1</a:t>
            </a:r>
          </a:p>
          <a:p>
            <a:r>
              <a:rPr lang="en-US" dirty="0" smtClean="0"/>
              <a:t>What happens?</a:t>
            </a:r>
          </a:p>
          <a:p>
            <a:r>
              <a:rPr lang="en-US" dirty="0" smtClean="0"/>
              <a:t>Each element spurious aside from first – always an earlier cause to account for effect</a:t>
            </a:r>
            <a:endParaRPr lang="en-US" dirty="0"/>
          </a:p>
        </p:txBody>
      </p:sp>
      <p:sp>
        <p:nvSpPr>
          <p:cNvPr id="4" name="Oval 6"/>
          <p:cNvSpPr>
            <a:spLocks noChangeArrowheads="1"/>
          </p:cNvSpPr>
          <p:nvPr/>
        </p:nvSpPr>
        <p:spPr bwMode="auto">
          <a:xfrm>
            <a:off x="1676400" y="5516563"/>
            <a:ext cx="533400" cy="533400"/>
          </a:xfrm>
          <a:prstGeom prst="ellipse">
            <a:avLst/>
          </a:prstGeom>
          <a:solidFill>
            <a:srgbClr val="8EB4E3"/>
          </a:solidFill>
          <a:ln w="9525">
            <a:solidFill>
              <a:schemeClr val="tx1"/>
            </a:solidFill>
            <a:round/>
            <a:headEnd/>
            <a:tailEnd/>
          </a:ln>
        </p:spPr>
        <p:txBody>
          <a:bodyPr wrap="none" anchor="ctr"/>
          <a:lstStyle/>
          <a:p>
            <a:pPr algn="ctr"/>
            <a:r>
              <a:rPr lang="en-US"/>
              <a:t>C</a:t>
            </a:r>
            <a:r>
              <a:rPr lang="en-US" baseline="-25000"/>
              <a:t>1</a:t>
            </a:r>
            <a:endParaRPr lang="en-US"/>
          </a:p>
        </p:txBody>
      </p:sp>
      <p:sp>
        <p:nvSpPr>
          <p:cNvPr id="5" name="Oval 7"/>
          <p:cNvSpPr>
            <a:spLocks noChangeArrowheads="1"/>
          </p:cNvSpPr>
          <p:nvPr/>
        </p:nvSpPr>
        <p:spPr bwMode="auto">
          <a:xfrm>
            <a:off x="2590800" y="5516563"/>
            <a:ext cx="533400" cy="533400"/>
          </a:xfrm>
          <a:prstGeom prst="ellipse">
            <a:avLst/>
          </a:prstGeom>
          <a:solidFill>
            <a:srgbClr val="8EB4E3"/>
          </a:solidFill>
          <a:ln w="9525">
            <a:solidFill>
              <a:schemeClr val="tx1"/>
            </a:solidFill>
            <a:round/>
            <a:headEnd/>
            <a:tailEnd/>
          </a:ln>
        </p:spPr>
        <p:txBody>
          <a:bodyPr wrap="none" anchor="ctr"/>
          <a:lstStyle/>
          <a:p>
            <a:pPr algn="ctr"/>
            <a:r>
              <a:rPr lang="en-US"/>
              <a:t>C</a:t>
            </a:r>
            <a:r>
              <a:rPr lang="en-US" baseline="-25000"/>
              <a:t>2</a:t>
            </a:r>
            <a:endParaRPr lang="en-US"/>
          </a:p>
        </p:txBody>
      </p:sp>
      <p:sp>
        <p:nvSpPr>
          <p:cNvPr id="6" name="Oval 8"/>
          <p:cNvSpPr>
            <a:spLocks noChangeArrowheads="1"/>
          </p:cNvSpPr>
          <p:nvPr/>
        </p:nvSpPr>
        <p:spPr bwMode="auto">
          <a:xfrm>
            <a:off x="4267200" y="5516563"/>
            <a:ext cx="533400" cy="533400"/>
          </a:xfrm>
          <a:prstGeom prst="ellipse">
            <a:avLst/>
          </a:prstGeom>
          <a:solidFill>
            <a:srgbClr val="8EB4E3"/>
          </a:solidFill>
          <a:ln w="9525">
            <a:solidFill>
              <a:schemeClr val="tx1"/>
            </a:solidFill>
            <a:round/>
            <a:headEnd/>
            <a:tailEnd/>
          </a:ln>
        </p:spPr>
        <p:txBody>
          <a:bodyPr wrap="none" anchor="ctr"/>
          <a:lstStyle/>
          <a:p>
            <a:pPr algn="ctr"/>
            <a:r>
              <a:rPr lang="en-US"/>
              <a:t>C</a:t>
            </a:r>
            <a:r>
              <a:rPr lang="en-US" baseline="-25000"/>
              <a:t>n</a:t>
            </a:r>
            <a:endParaRPr lang="en-US"/>
          </a:p>
        </p:txBody>
      </p:sp>
      <p:sp>
        <p:nvSpPr>
          <p:cNvPr id="7" name="Text Box 9"/>
          <p:cNvSpPr txBox="1">
            <a:spLocks noChangeArrowheads="1"/>
          </p:cNvSpPr>
          <p:nvPr/>
        </p:nvSpPr>
        <p:spPr bwMode="auto">
          <a:xfrm>
            <a:off x="3352800" y="5592763"/>
            <a:ext cx="612217" cy="461665"/>
          </a:xfrm>
          <a:prstGeom prst="rect">
            <a:avLst/>
          </a:prstGeom>
          <a:noFill/>
          <a:ln>
            <a:noFill/>
          </a:ln>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sz="2400"/>
              <a:t>. . . </a:t>
            </a:r>
          </a:p>
        </p:txBody>
      </p:sp>
      <p:sp>
        <p:nvSpPr>
          <p:cNvPr id="8" name="AutoShape 10"/>
          <p:cNvSpPr>
            <a:spLocks noChangeArrowheads="1"/>
          </p:cNvSpPr>
          <p:nvPr/>
        </p:nvSpPr>
        <p:spPr bwMode="auto">
          <a:xfrm>
            <a:off x="5029200" y="5592763"/>
            <a:ext cx="1295400" cy="381000"/>
          </a:xfrm>
          <a:prstGeom prst="rightArrow">
            <a:avLst>
              <a:gd name="adj1" fmla="val 50000"/>
              <a:gd name="adj2" fmla="val 85000"/>
            </a:avLst>
          </a:prstGeom>
          <a:solidFill>
            <a:srgbClr val="8EB4E3"/>
          </a:solidFill>
          <a:ln w="9525">
            <a:solidFill>
              <a:schemeClr val="tx1"/>
            </a:solidFill>
            <a:miter lim="800000"/>
            <a:headEnd/>
            <a:tailEnd/>
          </a:ln>
        </p:spPr>
        <p:txBody>
          <a:bodyPr wrap="none" anchor="ctr"/>
          <a:lstStyle/>
          <a:p>
            <a:endParaRPr lang="en-US"/>
          </a:p>
        </p:txBody>
      </p:sp>
      <p:sp>
        <p:nvSpPr>
          <p:cNvPr id="9" name="Rectangle 11"/>
          <p:cNvSpPr>
            <a:spLocks noChangeArrowheads="1"/>
          </p:cNvSpPr>
          <p:nvPr/>
        </p:nvSpPr>
        <p:spPr bwMode="auto">
          <a:xfrm>
            <a:off x="6629400" y="5440363"/>
            <a:ext cx="685800" cy="685800"/>
          </a:xfrm>
          <a:prstGeom prst="rect">
            <a:avLst/>
          </a:prstGeom>
          <a:solidFill>
            <a:srgbClr val="8EB4E3"/>
          </a:solidFill>
          <a:ln w="9525">
            <a:solidFill>
              <a:schemeClr val="tx1"/>
            </a:solidFill>
            <a:miter lim="800000"/>
            <a:headEnd/>
            <a:tailEnd/>
          </a:ln>
        </p:spPr>
        <p:txBody>
          <a:bodyPr wrap="none" anchor="ctr"/>
          <a:lstStyle/>
          <a:p>
            <a:pPr algn="ctr"/>
            <a:r>
              <a:rPr lang="en-US"/>
              <a:t>E</a:t>
            </a:r>
          </a:p>
        </p:txBody>
      </p:sp>
      <p:sp>
        <p:nvSpPr>
          <p:cNvPr id="10" name="Line 12"/>
          <p:cNvSpPr>
            <a:spLocks noChangeShapeType="1"/>
          </p:cNvSpPr>
          <p:nvPr/>
        </p:nvSpPr>
        <p:spPr bwMode="auto">
          <a:xfrm>
            <a:off x="2209800" y="5745163"/>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3124200" y="574516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797415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Simpson’s paradox</a:t>
            </a:r>
            <a:endParaRPr lang="en-US" dirty="0"/>
          </a:p>
        </p:txBody>
      </p:sp>
      <p:sp>
        <p:nvSpPr>
          <p:cNvPr id="3" name="Content Placeholder 2"/>
          <p:cNvSpPr>
            <a:spLocks noGrp="1"/>
          </p:cNvSpPr>
          <p:nvPr>
            <p:ph idx="1"/>
          </p:nvPr>
        </p:nvSpPr>
        <p:spPr/>
        <p:txBody>
          <a:bodyPr/>
          <a:lstStyle/>
          <a:p>
            <a:pPr marL="0" indent="0">
              <a:buNone/>
            </a:pPr>
            <a:r>
              <a:rPr lang="en-US" dirty="0" smtClean="0"/>
              <a:t>Same problem as with common cause principle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21340139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Overdetermination</a:t>
            </a:r>
            <a:endParaRPr lang="en-US" dirty="0"/>
          </a:p>
        </p:txBody>
      </p:sp>
      <p:sp>
        <p:nvSpPr>
          <p:cNvPr id="3" name="Content Placeholder 2"/>
          <p:cNvSpPr>
            <a:spLocks noGrp="1"/>
          </p:cNvSpPr>
          <p:nvPr>
            <p:ph idx="1"/>
          </p:nvPr>
        </p:nvSpPr>
        <p:spPr/>
        <p:txBody>
          <a:bodyPr/>
          <a:lstStyle/>
          <a:p>
            <a:r>
              <a:rPr lang="en-US" dirty="0" smtClean="0"/>
              <a:t>Bob and Susie throwing rocks at glass bottle</a:t>
            </a:r>
          </a:p>
          <a:p>
            <a:r>
              <a:rPr lang="en-US" dirty="0" smtClean="0"/>
              <a:t>Rocks hit simultaneously, but Susie threw first</a:t>
            </a:r>
            <a:endParaRPr lang="en-US" dirty="0"/>
          </a:p>
        </p:txBody>
      </p:sp>
      <p:pic>
        <p:nvPicPr>
          <p:cNvPr id="4" name="Picture 6"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38862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838950" y="54102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8"/>
          <p:cNvSpPr>
            <a:spLocks noChangeArrowheads="1"/>
          </p:cNvSpPr>
          <p:nvPr/>
        </p:nvSpPr>
        <p:spPr bwMode="auto">
          <a:xfrm>
            <a:off x="7429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Aims</a:t>
            </a:r>
          </a:p>
        </p:txBody>
      </p:sp>
      <p:sp>
        <p:nvSpPr>
          <p:cNvPr id="7" name="Oval 9"/>
          <p:cNvSpPr>
            <a:spLocks noChangeArrowheads="1"/>
          </p:cNvSpPr>
          <p:nvPr/>
        </p:nvSpPr>
        <p:spPr bwMode="auto">
          <a:xfrm>
            <a:off x="3333750" y="35814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Susie Throws</a:t>
            </a:r>
          </a:p>
        </p:txBody>
      </p:sp>
      <p:sp>
        <p:nvSpPr>
          <p:cNvPr id="8" name="Oval 10"/>
          <p:cNvSpPr>
            <a:spLocks noChangeArrowheads="1"/>
          </p:cNvSpPr>
          <p:nvPr/>
        </p:nvSpPr>
        <p:spPr bwMode="auto">
          <a:xfrm>
            <a:off x="49339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Throws</a:t>
            </a:r>
          </a:p>
        </p:txBody>
      </p:sp>
      <p:sp>
        <p:nvSpPr>
          <p:cNvPr id="9" name="Oval 11"/>
          <p:cNvSpPr>
            <a:spLocks noChangeArrowheads="1"/>
          </p:cNvSpPr>
          <p:nvPr/>
        </p:nvSpPr>
        <p:spPr bwMode="auto">
          <a:xfrm>
            <a:off x="2038350" y="4876800"/>
            <a:ext cx="1524000" cy="914400"/>
          </a:xfrm>
          <a:prstGeom prst="ellipse">
            <a:avLst/>
          </a:prstGeom>
          <a:solidFill>
            <a:schemeClr val="accent1">
              <a:lumMod val="40000"/>
              <a:lumOff val="60000"/>
            </a:schemeClr>
          </a:solidFill>
          <a:ln w="9525">
            <a:noFill/>
            <a:round/>
            <a:headEnd/>
            <a:tailEnd/>
          </a:ln>
        </p:spPr>
        <p:txBody>
          <a:bodyPr wrap="none" anchor="ctr"/>
          <a:lstStyle/>
          <a:p>
            <a:pPr algn="ctr" eaLnBrk="1" hangingPunct="1"/>
            <a:r>
              <a:rPr lang="en-US" b="0"/>
              <a:t>Bob Aims</a:t>
            </a:r>
          </a:p>
        </p:txBody>
      </p:sp>
      <p:sp>
        <p:nvSpPr>
          <p:cNvPr id="10" name="Line 12"/>
          <p:cNvSpPr>
            <a:spLocks noChangeShapeType="1"/>
          </p:cNvSpPr>
          <p:nvPr/>
        </p:nvSpPr>
        <p:spPr bwMode="auto">
          <a:xfrm>
            <a:off x="4857750" y="4038600"/>
            <a:ext cx="205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3562350" y="53340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4"/>
          <p:cNvSpPr>
            <a:spLocks noChangeShapeType="1"/>
          </p:cNvSpPr>
          <p:nvPr/>
        </p:nvSpPr>
        <p:spPr bwMode="auto">
          <a:xfrm>
            <a:off x="2266950" y="40386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5"/>
          <p:cNvSpPr>
            <a:spLocks noChangeShapeType="1"/>
          </p:cNvSpPr>
          <p:nvPr/>
        </p:nvSpPr>
        <p:spPr bwMode="auto">
          <a:xfrm flipV="1">
            <a:off x="6381750" y="43434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6"/>
          <p:cNvSpPr>
            <a:spLocks noChangeShapeType="1"/>
          </p:cNvSpPr>
          <p:nvPr/>
        </p:nvSpPr>
        <p:spPr bwMode="auto">
          <a:xfrm>
            <a:off x="590550" y="60198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7"/>
          <p:cNvSpPr txBox="1">
            <a:spLocks noChangeArrowheads="1"/>
          </p:cNvSpPr>
          <p:nvPr/>
        </p:nvSpPr>
        <p:spPr bwMode="auto">
          <a:xfrm>
            <a:off x="666750" y="55626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6212426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Preemption</a:t>
            </a:r>
            <a:endParaRPr lang="en-US" dirty="0"/>
          </a:p>
        </p:txBody>
      </p:sp>
      <p:sp>
        <p:nvSpPr>
          <p:cNvPr id="3" name="Content Placeholder 2"/>
          <p:cNvSpPr>
            <a:spLocks noGrp="1"/>
          </p:cNvSpPr>
          <p:nvPr>
            <p:ph idx="1"/>
          </p:nvPr>
        </p:nvSpPr>
        <p:spPr/>
        <p:txBody>
          <a:bodyPr/>
          <a:lstStyle/>
          <a:p>
            <a:r>
              <a:rPr lang="en-US" dirty="0" smtClean="0"/>
              <a:t>Bob’s rock arrives first and breaks </a:t>
            </a:r>
            <a:r>
              <a:rPr lang="en-US" dirty="0"/>
              <a:t>g</a:t>
            </a:r>
            <a:r>
              <a:rPr lang="en-US" dirty="0" smtClean="0"/>
              <a:t>lass</a:t>
            </a:r>
          </a:p>
          <a:p>
            <a:r>
              <a:rPr lang="en-US" dirty="0" smtClean="0"/>
              <a:t>But Susie still threw first and has perfect aim (breaks glass with P=1)</a:t>
            </a:r>
            <a:endParaRPr lang="en-US" dirty="0"/>
          </a:p>
        </p:txBody>
      </p:sp>
      <p:pic>
        <p:nvPicPr>
          <p:cNvPr id="4" name="Picture 4" descr="MCj011297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724400"/>
            <a:ext cx="1600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858000" y="6019800"/>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Glass Breaks</a:t>
            </a:r>
          </a:p>
        </p:txBody>
      </p:sp>
      <p:sp>
        <p:nvSpPr>
          <p:cNvPr id="6" name="Oval 6"/>
          <p:cNvSpPr>
            <a:spLocks noChangeArrowheads="1"/>
          </p:cNvSpPr>
          <p:nvPr/>
        </p:nvSpPr>
        <p:spPr bwMode="auto">
          <a:xfrm>
            <a:off x="762000" y="41910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Susie Aims</a:t>
            </a:r>
          </a:p>
        </p:txBody>
      </p:sp>
      <p:sp>
        <p:nvSpPr>
          <p:cNvPr id="7" name="Oval 7"/>
          <p:cNvSpPr>
            <a:spLocks noChangeArrowheads="1"/>
          </p:cNvSpPr>
          <p:nvPr/>
        </p:nvSpPr>
        <p:spPr bwMode="auto">
          <a:xfrm>
            <a:off x="3352800" y="4191000"/>
            <a:ext cx="1524000" cy="914400"/>
          </a:xfrm>
          <a:prstGeom prst="ellipse">
            <a:avLst/>
          </a:prstGeom>
          <a:solidFill>
            <a:schemeClr val="accent2">
              <a:lumMod val="20000"/>
              <a:lumOff val="80000"/>
            </a:schemeClr>
          </a:solidFill>
          <a:ln w="9525">
            <a:noFill/>
            <a:round/>
            <a:headEnd/>
            <a:tailEnd/>
          </a:ln>
        </p:spPr>
        <p:txBody>
          <a:bodyPr wrap="none" anchor="ctr"/>
          <a:lstStyle/>
          <a:p>
            <a:pPr algn="ctr" eaLnBrk="1" hangingPunct="1"/>
            <a:r>
              <a:rPr lang="en-US" b="0" dirty="0">
                <a:solidFill>
                  <a:srgbClr val="000000"/>
                </a:solidFill>
              </a:rPr>
              <a:t>Susie Throws</a:t>
            </a:r>
          </a:p>
        </p:txBody>
      </p:sp>
      <p:sp>
        <p:nvSpPr>
          <p:cNvPr id="8" name="Oval 8"/>
          <p:cNvSpPr>
            <a:spLocks noChangeArrowheads="1"/>
          </p:cNvSpPr>
          <p:nvPr/>
        </p:nvSpPr>
        <p:spPr bwMode="auto">
          <a:xfrm>
            <a:off x="49530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Throws</a:t>
            </a:r>
          </a:p>
        </p:txBody>
      </p:sp>
      <p:sp>
        <p:nvSpPr>
          <p:cNvPr id="9" name="Oval 9"/>
          <p:cNvSpPr>
            <a:spLocks noChangeArrowheads="1"/>
          </p:cNvSpPr>
          <p:nvPr/>
        </p:nvSpPr>
        <p:spPr bwMode="auto">
          <a:xfrm>
            <a:off x="2057400" y="5486400"/>
            <a:ext cx="1524000" cy="914400"/>
          </a:xfrm>
          <a:prstGeom prst="ellipse">
            <a:avLst/>
          </a:prstGeom>
          <a:solidFill>
            <a:srgbClr val="B9CDE5"/>
          </a:solidFill>
          <a:ln w="9525">
            <a:noFill/>
            <a:round/>
            <a:headEnd/>
            <a:tailEnd/>
          </a:ln>
        </p:spPr>
        <p:txBody>
          <a:bodyPr wrap="none" anchor="ctr"/>
          <a:lstStyle/>
          <a:p>
            <a:pPr algn="ctr" eaLnBrk="1" hangingPunct="1"/>
            <a:r>
              <a:rPr lang="en-US" b="0">
                <a:solidFill>
                  <a:srgbClr val="000000"/>
                </a:solidFill>
              </a:rPr>
              <a:t>Bob Aims</a:t>
            </a:r>
          </a:p>
        </p:txBody>
      </p:sp>
      <p:sp>
        <p:nvSpPr>
          <p:cNvPr id="10" name="Line 10"/>
          <p:cNvSpPr>
            <a:spLocks noChangeShapeType="1"/>
          </p:cNvSpPr>
          <p:nvPr/>
        </p:nvSpPr>
        <p:spPr bwMode="auto">
          <a:xfrm>
            <a:off x="4876800" y="4648200"/>
            <a:ext cx="3733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3581400" y="59436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2286000" y="4648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flipV="1">
            <a:off x="6400800" y="541020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609600" y="6629400"/>
            <a:ext cx="632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5"/>
          <p:cNvSpPr txBox="1">
            <a:spLocks noChangeArrowheads="1"/>
          </p:cNvSpPr>
          <p:nvPr/>
        </p:nvSpPr>
        <p:spPr bwMode="auto">
          <a:xfrm>
            <a:off x="685800" y="61722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Tree>
    <p:extLst>
      <p:ext uri="{BB962C8B-B14F-4D97-AF65-F5344CB8AC3E}">
        <p14:creationId xmlns:p14="http://schemas.microsoft.com/office/powerpoint/2010/main" val="29905176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effect size</a:t>
            </a:r>
            <a:endParaRPr lang="en-US" dirty="0"/>
          </a:p>
        </p:txBody>
      </p:sp>
      <p:pic>
        <p:nvPicPr>
          <p:cNvPr id="4" name="Picture 3"/>
          <p:cNvPicPr>
            <a:picLocks noChangeAspect="1"/>
          </p:cNvPicPr>
          <p:nvPr/>
        </p:nvPicPr>
        <p:blipFill>
          <a:blip r:embed="rId3"/>
          <a:stretch>
            <a:fillRect/>
          </a:stretch>
        </p:blipFill>
        <p:spPr>
          <a:xfrm>
            <a:off x="2146300" y="111760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25033587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latin typeface="Arial" charset="0"/>
              </a:rPr>
              <a:t>Probability </a:t>
            </a:r>
            <a:r>
              <a:rPr lang="en-US" dirty="0" smtClean="0">
                <a:latin typeface="Arial" charset="0"/>
              </a:rPr>
              <a:t>trajectory</a:t>
            </a:r>
            <a:endParaRPr lang="en-US" dirty="0">
              <a:latin typeface="Arial" charset="0"/>
            </a:endParaRPr>
          </a:p>
        </p:txBody>
      </p:sp>
      <p:pic>
        <p:nvPicPr>
          <p:cNvPr id="43011"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057400"/>
            <a:ext cx="7010400" cy="2435225"/>
          </a:xfrm>
          <a:noFill/>
        </p:spPr>
      </p:pic>
      <p:pic>
        <p:nvPicPr>
          <p:cNvPr id="43012" name="Picture 7" descr="MCj029772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 y="4419600"/>
            <a:ext cx="1862138"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1" descr="MCAN00718_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670425"/>
            <a:ext cx="14478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Line 12"/>
          <p:cNvSpPr>
            <a:spLocks noChangeShapeType="1"/>
          </p:cNvSpPr>
          <p:nvPr/>
        </p:nvSpPr>
        <p:spPr bwMode="auto">
          <a:xfrm flipH="1" flipV="1">
            <a:off x="3429000" y="4038600"/>
            <a:ext cx="9906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Line 13"/>
          <p:cNvSpPr>
            <a:spLocks noChangeShapeType="1"/>
          </p:cNvSpPr>
          <p:nvPr/>
        </p:nvSpPr>
        <p:spPr bwMode="auto">
          <a:xfrm flipV="1">
            <a:off x="2209800" y="3352800"/>
            <a:ext cx="7620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301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514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Text Box 19"/>
          <p:cNvSpPr txBox="1">
            <a:spLocks noChangeArrowheads="1"/>
          </p:cNvSpPr>
          <p:nvPr/>
        </p:nvSpPr>
        <p:spPr bwMode="auto">
          <a:xfrm>
            <a:off x="8213725" y="392271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Y</a:t>
            </a:r>
          </a:p>
        </p:txBody>
      </p:sp>
      <p:sp>
        <p:nvSpPr>
          <p:cNvPr id="43018" name="Text Box 20"/>
          <p:cNvSpPr txBox="1">
            <a:spLocks noChangeArrowheads="1"/>
          </p:cNvSpPr>
          <p:nvPr/>
        </p:nvSpPr>
        <p:spPr bwMode="auto">
          <a:xfrm>
            <a:off x="4495800" y="6172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r>
              <a:rPr lang="en-US">
                <a:solidFill>
                  <a:schemeClr val="tx2"/>
                </a:solidFill>
              </a:rPr>
              <a:t>x</a:t>
            </a:r>
          </a:p>
        </p:txBody>
      </p:sp>
      <p:sp>
        <p:nvSpPr>
          <p:cNvPr id="43019" name="Text Box 21"/>
          <p:cNvSpPr txBox="1">
            <a:spLocks noChangeArrowheads="1"/>
          </p:cNvSpPr>
          <p:nvPr/>
        </p:nvSpPr>
        <p:spPr bwMode="auto">
          <a:xfrm>
            <a:off x="6156325" y="4760913"/>
            <a:ext cx="2759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endParaRPr lang="en-US"/>
          </a:p>
        </p:txBody>
      </p:sp>
      <p:sp>
        <p:nvSpPr>
          <p:cNvPr id="43020" name="Text Box 22"/>
          <p:cNvSpPr txBox="1">
            <a:spLocks noChangeArrowheads="1"/>
          </p:cNvSpPr>
          <p:nvPr/>
        </p:nvSpPr>
        <p:spPr bwMode="auto">
          <a:xfrm>
            <a:off x="6019800" y="5029200"/>
            <a:ext cx="29305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ea typeface="ＭＳ Ｐゴシック" charset="0"/>
              </a:defRPr>
            </a:lvl1pPr>
            <a:lvl2pPr marL="742950" indent="-285750">
              <a:defRPr b="1">
                <a:solidFill>
                  <a:schemeClr val="tx1"/>
                </a:solidFill>
                <a:latin typeface="Arial" charset="0"/>
                <a:ea typeface="ＭＳ Ｐゴシック" charset="0"/>
              </a:defRPr>
            </a:lvl2pPr>
            <a:lvl3pPr marL="1143000" indent="-228600">
              <a:defRPr b="1">
                <a:solidFill>
                  <a:schemeClr val="tx1"/>
                </a:solidFill>
                <a:latin typeface="Arial" charset="0"/>
                <a:ea typeface="ＭＳ Ｐゴシック" charset="0"/>
              </a:defRPr>
            </a:lvl3pPr>
            <a:lvl4pPr marL="1600200" indent="-228600">
              <a:defRPr b="1">
                <a:solidFill>
                  <a:schemeClr val="tx1"/>
                </a:solidFill>
                <a:latin typeface="Arial" charset="0"/>
                <a:ea typeface="ＭＳ Ｐゴシック" charset="0"/>
              </a:defRPr>
            </a:lvl4pPr>
            <a:lvl5pPr marL="2057400" indent="-228600">
              <a:defRPr b="1">
                <a:solidFill>
                  <a:schemeClr val="tx1"/>
                </a:solidFill>
                <a:latin typeface="Arial" charset="0"/>
                <a:ea typeface="ＭＳ Ｐゴシック" charset="0"/>
              </a:defRPr>
            </a:lvl5pPr>
            <a:lvl6pPr marL="2514600" indent="-228600" eaLnBrk="0" fontAlgn="base" hangingPunct="0">
              <a:spcBef>
                <a:spcPct val="0"/>
              </a:spcBef>
              <a:spcAft>
                <a:spcPct val="0"/>
              </a:spcAft>
              <a:defRPr b="1">
                <a:solidFill>
                  <a:schemeClr val="tx1"/>
                </a:solidFill>
                <a:latin typeface="Arial" charset="0"/>
                <a:ea typeface="ＭＳ Ｐゴシック" charset="0"/>
              </a:defRPr>
            </a:lvl6pPr>
            <a:lvl7pPr marL="2971800" indent="-228600" eaLnBrk="0" fontAlgn="base" hangingPunct="0">
              <a:spcBef>
                <a:spcPct val="0"/>
              </a:spcBef>
              <a:spcAft>
                <a:spcPct val="0"/>
              </a:spcAft>
              <a:defRPr b="1">
                <a:solidFill>
                  <a:schemeClr val="tx1"/>
                </a:solidFill>
                <a:latin typeface="Arial" charset="0"/>
                <a:ea typeface="ＭＳ Ｐゴシック" charset="0"/>
              </a:defRPr>
            </a:lvl7pPr>
            <a:lvl8pPr marL="3429000" indent="-228600" eaLnBrk="0" fontAlgn="base" hangingPunct="0">
              <a:spcBef>
                <a:spcPct val="0"/>
              </a:spcBef>
              <a:spcAft>
                <a:spcPct val="0"/>
              </a:spcAft>
              <a:defRPr b="1">
                <a:solidFill>
                  <a:schemeClr val="tx1"/>
                </a:solidFill>
                <a:latin typeface="Arial" charset="0"/>
                <a:ea typeface="ＭＳ Ｐゴシック" charset="0"/>
              </a:defRPr>
            </a:lvl8pPr>
            <a:lvl9pPr marL="3886200" indent="-228600" eaLnBrk="0" fontAlgn="base" hangingPunct="0">
              <a:spcBef>
                <a:spcPct val="0"/>
              </a:spcBef>
              <a:spcAft>
                <a:spcPct val="0"/>
              </a:spcAft>
              <a:defRPr b="1">
                <a:solidFill>
                  <a:schemeClr val="tx1"/>
                </a:solidFill>
                <a:latin typeface="Arial" charset="0"/>
                <a:ea typeface="ＭＳ Ｐゴシック" charset="0"/>
              </a:defRPr>
            </a:lvl9pPr>
          </a:lstStyle>
          <a:p>
            <a:pPr>
              <a:buFontTx/>
              <a:buChar char="•"/>
            </a:pPr>
            <a:r>
              <a:rPr lang="en-US"/>
              <a:t>P(Y) changes at x</a:t>
            </a:r>
          </a:p>
          <a:p>
            <a:pPr>
              <a:buFontTx/>
              <a:buChar char="•"/>
            </a:pPr>
            <a:r>
              <a:rPr lang="en-US"/>
              <a:t>After x P(Y) is high</a:t>
            </a:r>
          </a:p>
          <a:p>
            <a:pPr>
              <a:buFontTx/>
              <a:buChar char="•"/>
            </a:pPr>
            <a:r>
              <a:rPr lang="en-US"/>
              <a:t>P is higher than before x</a:t>
            </a:r>
          </a:p>
          <a:p>
            <a:pPr>
              <a:buFontTx/>
              <a:buChar char="•"/>
            </a:pPr>
            <a:r>
              <a:rPr lang="en-US"/>
              <a:t>P remains high until y</a:t>
            </a:r>
          </a:p>
          <a:p>
            <a:pPr>
              <a:buFontTx/>
              <a:buChar char="•"/>
            </a:pPr>
            <a:endParaRPr lang="en-US"/>
          </a:p>
          <a:p>
            <a:r>
              <a:rPr lang="en-US"/>
              <a:t>Was Because Of!</a:t>
            </a:r>
          </a:p>
          <a:p>
            <a:endParaRPr lang="en-US"/>
          </a:p>
        </p:txBody>
      </p:sp>
    </p:spTree>
    <p:extLst>
      <p:ext uri="{BB962C8B-B14F-4D97-AF65-F5344CB8AC3E}">
        <p14:creationId xmlns:p14="http://schemas.microsoft.com/office/powerpoint/2010/main" val="19296070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Seatbelt </a:t>
            </a:r>
            <a:r>
              <a:rPr lang="en-US" i="1" dirty="0" smtClean="0"/>
              <a:t>should</a:t>
            </a:r>
            <a:r>
              <a:rPr lang="en-US" dirty="0" smtClean="0"/>
              <a:t> prevent death, but causes it</a:t>
            </a:r>
          </a:p>
          <a:p>
            <a:pPr marL="0" indent="0">
              <a:buNone/>
            </a:pPr>
            <a:endParaRPr lang="en-US" dirty="0" smtClean="0"/>
          </a:p>
        </p:txBody>
      </p:sp>
    </p:spTree>
    <p:extLst>
      <p:ext uri="{BB962C8B-B14F-4D97-AF65-F5344CB8AC3E}">
        <p14:creationId xmlns:p14="http://schemas.microsoft.com/office/powerpoint/2010/main" val="29071778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z="2800" dirty="0" smtClean="0"/>
              <a:t>Understand how to diagram the relationships between variables</a:t>
            </a:r>
          </a:p>
          <a:p>
            <a:pPr marL="320675" indent="-320675" defTabSz="852488">
              <a:spcBef>
                <a:spcPct val="25000"/>
              </a:spcBef>
              <a:buSzPct val="80000"/>
            </a:pPr>
            <a:r>
              <a:rPr lang="en-US" dirty="0" smtClean="0"/>
              <a:t>Explain the concept of causation</a:t>
            </a:r>
            <a:endParaRPr lang="en-US" sz="2800" dirty="0" smtClean="0"/>
          </a:p>
        </p:txBody>
      </p:sp>
    </p:spTree>
    <p:extLst>
      <p:ext uri="{BB962C8B-B14F-4D97-AF65-F5344CB8AC3E}">
        <p14:creationId xmlns:p14="http://schemas.microsoft.com/office/powerpoint/2010/main" val="14082397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of answering “why”?</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Not just caused/didn’t cause, but 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321242738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t>
            </a:r>
            <a:r>
              <a:rPr lang="en-US" dirty="0" smtClean="0"/>
              <a:t> is because of x if</a:t>
            </a:r>
            <a:endParaRPr lang="en-US" dirty="0"/>
          </a:p>
        </p:txBody>
      </p:sp>
      <p:sp>
        <p:nvSpPr>
          <p:cNvPr id="3" name="Content Placeholder 2"/>
          <p:cNvSpPr>
            <a:spLocks noGrp="1"/>
          </p:cNvSpPr>
          <p:nvPr>
            <p:ph idx="1"/>
          </p:nvPr>
        </p:nvSpPr>
        <p:spPr/>
        <p:txBody>
          <a:bodyPr/>
          <a:lstStyle/>
          <a:p>
            <a:r>
              <a:rPr lang="en-US" dirty="0" smtClean="0"/>
              <a:t>P(y) changes after x</a:t>
            </a:r>
          </a:p>
          <a:p>
            <a:r>
              <a:rPr lang="en-US" dirty="0" smtClean="0"/>
              <a:t>P(y) is high after x</a:t>
            </a:r>
          </a:p>
          <a:p>
            <a:r>
              <a:rPr lang="en-US" dirty="0" smtClean="0"/>
              <a:t>P(y) is higher than it was before x</a:t>
            </a:r>
          </a:p>
          <a:p>
            <a:r>
              <a:rPr lang="en-US" dirty="0" smtClean="0"/>
              <a:t>P(y) </a:t>
            </a:r>
            <a:r>
              <a:rPr lang="en-US" u="sng" dirty="0" smtClean="0"/>
              <a:t>remains</a:t>
            </a:r>
            <a:r>
              <a:rPr lang="en-US" dirty="0" smtClean="0"/>
              <a:t> high until it occurs</a:t>
            </a:r>
            <a:endParaRPr lang="en-US" dirty="0"/>
          </a:p>
        </p:txBody>
      </p:sp>
    </p:spTree>
    <p:extLst>
      <p:ext uri="{BB962C8B-B14F-4D97-AF65-F5344CB8AC3E}">
        <p14:creationId xmlns:p14="http://schemas.microsoft.com/office/powerpoint/2010/main" val="357451023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347398872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probability of death (D) within 30 minutes of poisoning (O) is 0.8</a:t>
            </a:r>
          </a:p>
          <a:p>
            <a:pPr marL="0" indent="0">
              <a:buNone/>
            </a:pPr>
            <a:r>
              <a:rPr lang="en-US" dirty="0" smtClean="0"/>
              <a:t>But if an antidote (A) is given within 10 minutes of poisoning, the probability of death is reduced to 0.001</a:t>
            </a:r>
          </a:p>
          <a:p>
            <a:pPr marL="0" indent="0">
              <a:buNone/>
            </a:pPr>
            <a:r>
              <a:rPr lang="en-US" dirty="0" smtClean="0"/>
              <a:t>However the antidote has occasional side effects, so the probability of death when an antidote is given in the absence of the poison is still 0.001</a:t>
            </a:r>
          </a:p>
          <a:p>
            <a:pPr marL="0" indent="0">
              <a:buNone/>
            </a:pPr>
            <a:r>
              <a:rPr lang="en-US" dirty="0" smtClean="0"/>
              <a:t>Is O a cause of death? Is A?</a:t>
            </a:r>
          </a:p>
        </p:txBody>
      </p:sp>
    </p:spTree>
    <p:extLst>
      <p:ext uri="{BB962C8B-B14F-4D97-AF65-F5344CB8AC3E}">
        <p14:creationId xmlns:p14="http://schemas.microsoft.com/office/powerpoint/2010/main" val="2800045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P(D|O)=0.8 in 30 minutes</a:t>
            </a:r>
          </a:p>
          <a:p>
            <a:pPr marL="0" indent="0">
              <a:buNone/>
            </a:pPr>
            <a:r>
              <a:rPr lang="en-US" dirty="0" smtClean="0"/>
              <a:t>P(D|A^O)=0.001 if within </a:t>
            </a:r>
            <a:r>
              <a:rPr lang="en-US" smtClean="0"/>
              <a:t>10 minutes of O</a:t>
            </a:r>
            <a:endParaRPr lang="en-US" dirty="0" smtClean="0"/>
          </a:p>
          <a:p>
            <a:pPr marL="0" indent="0">
              <a:buNone/>
            </a:pPr>
            <a:r>
              <a:rPr lang="en-US" dirty="0" smtClean="0"/>
              <a:t>P(D|A^¬O)=0.001</a:t>
            </a:r>
            <a:endParaRPr lang="en-US" dirty="0"/>
          </a:p>
          <a:p>
            <a:pPr marL="0" indent="0">
              <a:buNone/>
            </a:pPr>
            <a:endParaRPr lang="en-US" dirty="0"/>
          </a:p>
          <a:p>
            <a:pPr marL="0" indent="0">
              <a:buNone/>
            </a:pPr>
            <a:r>
              <a:rPr lang="en-US" dirty="0" smtClean="0"/>
              <a:t>Are A and O positive, negative, neutral or mixed? Better handled by </a:t>
            </a:r>
            <a:r>
              <a:rPr lang="en-US" dirty="0" err="1" smtClean="0"/>
              <a:t>Suppes</a:t>
            </a:r>
            <a:r>
              <a:rPr lang="en-US" dirty="0" smtClean="0"/>
              <a:t> or </a:t>
            </a:r>
            <a:r>
              <a:rPr lang="en-US" dirty="0" err="1" smtClean="0"/>
              <a:t>Eells</a:t>
            </a:r>
            <a:r>
              <a:rPr lang="en-US" dirty="0" smtClean="0"/>
              <a:t>?</a:t>
            </a:r>
          </a:p>
          <a:p>
            <a:pPr marL="0" indent="0">
              <a:buNone/>
            </a:pPr>
            <a:endParaRPr lang="en-US" dirty="0"/>
          </a:p>
          <a:p>
            <a:pPr marL="0" indent="0">
              <a:buNone/>
            </a:pPr>
            <a:r>
              <a:rPr lang="en-US" dirty="0" smtClean="0"/>
              <a:t>Can impact on a specific instance be different than that at type level? When?</a:t>
            </a:r>
          </a:p>
        </p:txBody>
      </p:sp>
    </p:spTree>
    <p:extLst>
      <p:ext uri="{BB962C8B-B14F-4D97-AF65-F5344CB8AC3E}">
        <p14:creationId xmlns:p14="http://schemas.microsoft.com/office/powerpoint/2010/main" val="81393571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Poison and antidote</a:t>
            </a:r>
            <a:endParaRPr lang="en-US" dirty="0"/>
          </a:p>
        </p:txBody>
      </p:sp>
      <p:pic>
        <p:nvPicPr>
          <p:cNvPr id="4" name="Content Placeholder 3"/>
          <p:cNvPicPr>
            <a:picLocks noGrp="1" noChangeAspect="1"/>
          </p:cNvPicPr>
          <p:nvPr>
            <p:ph idx="1"/>
          </p:nvPr>
        </p:nvPicPr>
        <p:blipFill>
          <a:blip r:embed="rId3"/>
          <a:srcRect l="-40915" r="-40915"/>
          <a:stretch>
            <a:fillRect/>
          </a:stretch>
        </p:blipFill>
        <p:spPr>
          <a:xfrm>
            <a:off x="0" y="4733705"/>
            <a:ext cx="2083010" cy="1145575"/>
          </a:xfrm>
        </p:spPr>
      </p:pic>
      <p:cxnSp>
        <p:nvCxnSpPr>
          <p:cNvPr id="6" name="Straight Arrow Connector 5"/>
          <p:cNvCxnSpPr/>
          <p:nvPr/>
        </p:nvCxnSpPr>
        <p:spPr>
          <a:xfrm flipV="1">
            <a:off x="1769075" y="1768831"/>
            <a:ext cx="15120" cy="35376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9075" y="5306493"/>
            <a:ext cx="582011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72511" y="2645688"/>
            <a:ext cx="665293" cy="32335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3205061"/>
            <a:ext cx="989198" cy="369332"/>
          </a:xfrm>
          <a:prstGeom prst="rect">
            <a:avLst/>
          </a:prstGeom>
          <a:noFill/>
        </p:spPr>
        <p:txBody>
          <a:bodyPr wrap="none" rtlCol="0">
            <a:spAutoFit/>
          </a:bodyPr>
          <a:lstStyle/>
          <a:p>
            <a:r>
              <a:rPr lang="en-US" dirty="0" smtClean="0"/>
              <a:t>P(death)</a:t>
            </a:r>
            <a:endParaRPr lang="en-US" dirty="0"/>
          </a:p>
        </p:txBody>
      </p:sp>
      <p:cxnSp>
        <p:nvCxnSpPr>
          <p:cNvPr id="16" name="Straight Arrow Connector 15"/>
          <p:cNvCxnSpPr/>
          <p:nvPr/>
        </p:nvCxnSpPr>
        <p:spPr>
          <a:xfrm>
            <a:off x="2237804" y="2606828"/>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94849" y="2252614"/>
            <a:ext cx="479618" cy="369332"/>
          </a:xfrm>
          <a:prstGeom prst="rect">
            <a:avLst/>
          </a:prstGeom>
          <a:noFill/>
        </p:spPr>
        <p:txBody>
          <a:bodyPr wrap="none" rtlCol="0">
            <a:spAutoFit/>
          </a:bodyPr>
          <a:lstStyle/>
          <a:p>
            <a:r>
              <a:rPr lang="en-US" dirty="0" smtClean="0"/>
              <a:t>0.8</a:t>
            </a:r>
            <a:endParaRPr lang="en-US" dirty="0"/>
          </a:p>
        </p:txBody>
      </p:sp>
      <p:sp>
        <p:nvSpPr>
          <p:cNvPr id="21" name="TextBox 20"/>
          <p:cNvSpPr txBox="1"/>
          <p:nvPr/>
        </p:nvSpPr>
        <p:spPr>
          <a:xfrm>
            <a:off x="2669995" y="5694614"/>
            <a:ext cx="980294" cy="369332"/>
          </a:xfrm>
          <a:prstGeom prst="rect">
            <a:avLst/>
          </a:prstGeom>
          <a:noFill/>
        </p:spPr>
        <p:txBody>
          <a:bodyPr wrap="none" rtlCol="0">
            <a:spAutoFit/>
          </a:bodyPr>
          <a:lstStyle/>
          <a:p>
            <a:r>
              <a:rPr lang="en-US" dirty="0" smtClean="0"/>
              <a:t>antidote</a:t>
            </a:r>
            <a:endParaRPr lang="en-US" dirty="0"/>
          </a:p>
        </p:txBody>
      </p:sp>
      <p:cxnSp>
        <p:nvCxnSpPr>
          <p:cNvPr id="22" name="Straight Arrow Connector 21"/>
          <p:cNvCxnSpPr>
            <a:stCxn id="21" idx="0"/>
          </p:cNvCxnSpPr>
          <p:nvPr/>
        </p:nvCxnSpPr>
        <p:spPr>
          <a:xfrm flipV="1">
            <a:off x="3160142" y="4958774"/>
            <a:ext cx="0" cy="7358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727951" y="4906014"/>
            <a:ext cx="922338"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74467" y="4401105"/>
            <a:ext cx="710914" cy="369332"/>
          </a:xfrm>
          <a:prstGeom prst="rect">
            <a:avLst/>
          </a:prstGeom>
          <a:noFill/>
        </p:spPr>
        <p:txBody>
          <a:bodyPr wrap="none" rtlCol="0">
            <a:spAutoFit/>
          </a:bodyPr>
          <a:lstStyle/>
          <a:p>
            <a:r>
              <a:rPr lang="en-US" dirty="0" smtClean="0"/>
              <a:t>0.001</a:t>
            </a:r>
            <a:endParaRPr lang="en-US" dirty="0"/>
          </a:p>
        </p:txBody>
      </p:sp>
      <p:cxnSp>
        <p:nvCxnSpPr>
          <p:cNvPr id="28" name="Straight Arrow Connector 27"/>
          <p:cNvCxnSpPr/>
          <p:nvPr/>
        </p:nvCxnSpPr>
        <p:spPr>
          <a:xfrm>
            <a:off x="1285225" y="1959180"/>
            <a:ext cx="516434"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83565" y="1791662"/>
            <a:ext cx="301660" cy="369332"/>
          </a:xfrm>
          <a:prstGeom prst="rect">
            <a:avLst/>
          </a:prstGeom>
          <a:noFill/>
        </p:spPr>
        <p:txBody>
          <a:bodyPr wrap="none" rtlCol="0">
            <a:spAutoFit/>
          </a:bodyPr>
          <a:lstStyle/>
          <a:p>
            <a:r>
              <a:rPr lang="en-US" dirty="0" smtClean="0"/>
              <a:t>1</a:t>
            </a:r>
            <a:endParaRPr lang="en-US" dirty="0"/>
          </a:p>
        </p:txBody>
      </p:sp>
      <p:cxnSp>
        <p:nvCxnSpPr>
          <p:cNvPr id="32" name="Straight Arrow Connector 31"/>
          <p:cNvCxnSpPr/>
          <p:nvPr/>
        </p:nvCxnSpPr>
        <p:spPr>
          <a:xfrm flipV="1">
            <a:off x="6639008" y="5306493"/>
            <a:ext cx="0" cy="572787"/>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488178" y="5879280"/>
            <a:ext cx="261986" cy="369332"/>
          </a:xfrm>
          <a:prstGeom prst="rect">
            <a:avLst/>
          </a:prstGeom>
          <a:noFill/>
        </p:spPr>
        <p:txBody>
          <a:bodyPr wrap="none" rtlCol="0">
            <a:spAutoFit/>
          </a:bodyPr>
          <a:lstStyle/>
          <a:p>
            <a:r>
              <a:rPr lang="en-US" dirty="0"/>
              <a:t>t</a:t>
            </a:r>
          </a:p>
        </p:txBody>
      </p:sp>
      <p:sp>
        <p:nvSpPr>
          <p:cNvPr id="35" name="Freeform 34"/>
          <p:cNvSpPr/>
          <p:nvPr/>
        </p:nvSpPr>
        <p:spPr>
          <a:xfrm>
            <a:off x="3628871" y="1874641"/>
            <a:ext cx="3129902" cy="3038779"/>
          </a:xfrm>
          <a:custGeom>
            <a:avLst/>
            <a:gdLst>
              <a:gd name="connsiteX0" fmla="*/ 0 w 3129902"/>
              <a:gd name="connsiteY0" fmla="*/ 3038779 h 3038779"/>
              <a:gd name="connsiteX1" fmla="*/ 498970 w 3129902"/>
              <a:gd name="connsiteY1" fmla="*/ 2751533 h 3038779"/>
              <a:gd name="connsiteX2" fmla="*/ 1088662 w 3129902"/>
              <a:gd name="connsiteY2" fmla="*/ 2403814 h 3038779"/>
              <a:gd name="connsiteX3" fmla="*/ 2101722 w 3129902"/>
              <a:gd name="connsiteY3" fmla="*/ 937347 h 3038779"/>
              <a:gd name="connsiteX4" fmla="*/ 2691413 w 3129902"/>
              <a:gd name="connsiteY4" fmla="*/ 151200 h 3038779"/>
              <a:gd name="connsiteX5" fmla="*/ 3129902 w 3129902"/>
              <a:gd name="connsiteY5" fmla="*/ 18 h 303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902" h="3038779">
                <a:moveTo>
                  <a:pt x="0" y="3038779"/>
                </a:moveTo>
                <a:lnTo>
                  <a:pt x="498970" y="2751533"/>
                </a:lnTo>
                <a:cubicBezTo>
                  <a:pt x="680414" y="2645705"/>
                  <a:pt x="821537" y="2706178"/>
                  <a:pt x="1088662" y="2403814"/>
                </a:cubicBezTo>
                <a:cubicBezTo>
                  <a:pt x="1355787" y="2101450"/>
                  <a:pt x="1834597" y="1312783"/>
                  <a:pt x="2101722" y="937347"/>
                </a:cubicBezTo>
                <a:cubicBezTo>
                  <a:pt x="2368847" y="561911"/>
                  <a:pt x="2520050" y="307421"/>
                  <a:pt x="2691413" y="151200"/>
                </a:cubicBezTo>
                <a:cubicBezTo>
                  <a:pt x="2862776" y="-5021"/>
                  <a:pt x="3129902" y="18"/>
                  <a:pt x="3129902" y="18"/>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Oval 36"/>
          <p:cNvSpPr/>
          <p:nvPr/>
        </p:nvSpPr>
        <p:spPr>
          <a:xfrm>
            <a:off x="6999501" y="1179140"/>
            <a:ext cx="1179382" cy="117938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X      X</a:t>
            </a:r>
            <a:endParaRPr lang="en-US" dirty="0">
              <a:solidFill>
                <a:srgbClr val="000000"/>
              </a:solidFill>
            </a:endParaRPr>
          </a:p>
          <a:p>
            <a:pPr algn="ctr"/>
            <a:endParaRPr lang="en-US" dirty="0">
              <a:solidFill>
                <a:srgbClr val="000000"/>
              </a:solidFill>
            </a:endParaRPr>
          </a:p>
        </p:txBody>
      </p:sp>
    </p:spTree>
    <p:extLst>
      <p:ext uri="{BB962C8B-B14F-4D97-AF65-F5344CB8AC3E}">
        <p14:creationId xmlns:p14="http://schemas.microsoft.com/office/powerpoint/2010/main" val="3935764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1" grpId="0"/>
      <p:bldP spid="26" grpId="0"/>
      <p:bldP spid="30" grpId="0"/>
      <p:bldP spid="33" grpId="0"/>
      <p:bldP spid="35" grpId="0" animBg="1"/>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are background contexts needed?</a:t>
            </a:r>
            <a:endParaRPr lang="en-US" dirty="0"/>
          </a:p>
        </p:txBody>
      </p:sp>
      <p:sp>
        <p:nvSpPr>
          <p:cNvPr id="3" name="Content Placeholder 2"/>
          <p:cNvSpPr>
            <a:spLocks noGrp="1"/>
          </p:cNvSpPr>
          <p:nvPr>
            <p:ph idx="1"/>
          </p:nvPr>
        </p:nvSpPr>
        <p:spPr/>
        <p:txBody>
          <a:bodyPr/>
          <a:lstStyle/>
          <a:p>
            <a:r>
              <a:rPr lang="en-US" dirty="0" smtClean="0"/>
              <a:t>What if poison and antidote are administered at same time?</a:t>
            </a:r>
          </a:p>
          <a:p>
            <a:r>
              <a:rPr lang="en-US" dirty="0" smtClean="0"/>
              <a:t>What about exposure that provides resistance to later bacteria?</a:t>
            </a:r>
            <a:endParaRPr lang="en-US" dirty="0"/>
          </a:p>
        </p:txBody>
      </p:sp>
    </p:spTree>
    <p:extLst>
      <p:ext uri="{BB962C8B-B14F-4D97-AF65-F5344CB8AC3E}">
        <p14:creationId xmlns:p14="http://schemas.microsoft.com/office/powerpoint/2010/main" val="208706123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Counterexample (sort of)</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C likely to survive until t2 but not a later time</a:t>
            </a:r>
          </a:p>
          <a:p>
            <a:r>
              <a:rPr lang="en-US" dirty="0" smtClean="0"/>
              <a:t>P(</a:t>
            </a:r>
            <a:r>
              <a:rPr lang="en-US" dirty="0" err="1" smtClean="0"/>
              <a:t>death|A</a:t>
            </a:r>
            <a:r>
              <a:rPr lang="en-US" dirty="0" smtClean="0"/>
              <a:t>)=P(</a:t>
            </a:r>
            <a:r>
              <a:rPr lang="en-US" dirty="0" err="1" smtClean="0"/>
              <a:t>death|disease</a:t>
            </a:r>
            <a:r>
              <a:rPr lang="en-US" dirty="0" smtClean="0"/>
              <a:t>) </a:t>
            </a:r>
          </a:p>
          <a:p>
            <a:r>
              <a:rPr lang="en-US" dirty="0" smtClean="0"/>
              <a:t>P(</a:t>
            </a:r>
            <a:r>
              <a:rPr lang="en-US" dirty="0" err="1" smtClean="0"/>
              <a:t>death|cure</a:t>
            </a:r>
            <a:r>
              <a:rPr lang="en-US" dirty="0" smtClean="0"/>
              <a:t>)=0</a:t>
            </a:r>
          </a:p>
          <a:p>
            <a:r>
              <a:rPr lang="en-US" dirty="0" smtClean="0"/>
              <a:t>BUT residual chance of death from A</a:t>
            </a:r>
            <a:endParaRPr lang="en-US" dirty="0"/>
          </a:p>
        </p:txBody>
      </p:sp>
      <p:sp>
        <p:nvSpPr>
          <p:cNvPr id="4" name="Rectangle 8"/>
          <p:cNvSpPr>
            <a:spLocks noChangeArrowheads="1"/>
          </p:cNvSpPr>
          <p:nvPr/>
        </p:nvSpPr>
        <p:spPr bwMode="auto">
          <a:xfrm>
            <a:off x="1676400" y="4343400"/>
            <a:ext cx="1066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Patient</a:t>
            </a:r>
          </a:p>
        </p:txBody>
      </p:sp>
      <p:sp>
        <p:nvSpPr>
          <p:cNvPr id="5" name="Line 9"/>
          <p:cNvSpPr>
            <a:spLocks noChangeShapeType="1"/>
          </p:cNvSpPr>
          <p:nvPr/>
        </p:nvSpPr>
        <p:spPr bwMode="auto">
          <a:xfrm>
            <a:off x="2743200" y="4572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Rectangle 10"/>
          <p:cNvSpPr>
            <a:spLocks noChangeArrowheads="1"/>
          </p:cNvSpPr>
          <p:nvPr/>
        </p:nvSpPr>
        <p:spPr bwMode="auto">
          <a:xfrm>
            <a:off x="3733800" y="4343400"/>
            <a:ext cx="18288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a:t>Ineffective drug</a:t>
            </a:r>
          </a:p>
        </p:txBody>
      </p:sp>
      <p:sp>
        <p:nvSpPr>
          <p:cNvPr id="7" name="Line 11"/>
          <p:cNvSpPr>
            <a:spLocks noChangeShapeType="1"/>
          </p:cNvSpPr>
          <p:nvPr/>
        </p:nvSpPr>
        <p:spPr bwMode="auto">
          <a:xfrm>
            <a:off x="5562600" y="4648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13"/>
          <p:cNvSpPr>
            <a:spLocks noChangeArrowheads="1"/>
          </p:cNvSpPr>
          <p:nvPr/>
        </p:nvSpPr>
        <p:spPr bwMode="auto">
          <a:xfrm>
            <a:off x="6400800" y="4343400"/>
            <a:ext cx="1219200" cy="533400"/>
          </a:xfrm>
          <a:prstGeom prst="rect">
            <a:avLst/>
          </a:prstGeom>
          <a:solidFill>
            <a:schemeClr val="accent1">
              <a:lumMod val="40000"/>
              <a:lumOff val="60000"/>
            </a:schemeClr>
          </a:solidFill>
          <a:ln w="9525">
            <a:noFill/>
            <a:miter lim="800000"/>
            <a:headEnd/>
            <a:tailEnd/>
          </a:ln>
        </p:spPr>
        <p:txBody>
          <a:bodyPr wrap="none" anchor="ctr"/>
          <a:lstStyle/>
          <a:p>
            <a:pPr algn="ctr"/>
            <a:r>
              <a:rPr lang="en-US" dirty="0"/>
              <a:t>Cure</a:t>
            </a:r>
          </a:p>
        </p:txBody>
      </p:sp>
      <p:sp>
        <p:nvSpPr>
          <p:cNvPr id="9" name="Line 14"/>
          <p:cNvSpPr>
            <a:spLocks noChangeShapeType="1"/>
          </p:cNvSpPr>
          <p:nvPr/>
        </p:nvSpPr>
        <p:spPr bwMode="auto">
          <a:xfrm>
            <a:off x="1600200" y="5410200"/>
            <a:ext cx="647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15"/>
          <p:cNvSpPr txBox="1">
            <a:spLocks noChangeArrowheads="1"/>
          </p:cNvSpPr>
          <p:nvPr/>
        </p:nvSpPr>
        <p:spPr bwMode="auto">
          <a:xfrm>
            <a:off x="4495800" y="5562600"/>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time</a:t>
            </a:r>
          </a:p>
        </p:txBody>
      </p:sp>
      <p:sp>
        <p:nvSpPr>
          <p:cNvPr id="11" name="Text Box 16"/>
          <p:cNvSpPr txBox="1">
            <a:spLocks noChangeArrowheads="1"/>
          </p:cNvSpPr>
          <p:nvPr/>
        </p:nvSpPr>
        <p:spPr bwMode="auto">
          <a:xfrm>
            <a:off x="2057400" y="39624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C</a:t>
            </a:r>
          </a:p>
        </p:txBody>
      </p:sp>
      <p:sp>
        <p:nvSpPr>
          <p:cNvPr id="12" name="Text Box 18"/>
          <p:cNvSpPr txBox="1">
            <a:spLocks noChangeArrowheads="1"/>
          </p:cNvSpPr>
          <p:nvPr/>
        </p:nvSpPr>
        <p:spPr bwMode="auto">
          <a:xfrm>
            <a:off x="4572000" y="39766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A</a:t>
            </a:r>
          </a:p>
        </p:txBody>
      </p:sp>
      <p:sp>
        <p:nvSpPr>
          <p:cNvPr id="13" name="Text Box 21"/>
          <p:cNvSpPr txBox="1">
            <a:spLocks noChangeArrowheads="1"/>
          </p:cNvSpPr>
          <p:nvPr/>
        </p:nvSpPr>
        <p:spPr bwMode="auto">
          <a:xfrm>
            <a:off x="6858000" y="4038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B</a:t>
            </a:r>
          </a:p>
        </p:txBody>
      </p:sp>
      <p:sp>
        <p:nvSpPr>
          <p:cNvPr id="14" name="Text Box 22"/>
          <p:cNvSpPr txBox="1">
            <a:spLocks noChangeArrowheads="1"/>
          </p:cNvSpPr>
          <p:nvPr/>
        </p:nvSpPr>
        <p:spPr bwMode="auto">
          <a:xfrm>
            <a:off x="2057400" y="49530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a:t>
            </a:r>
          </a:p>
        </p:txBody>
      </p:sp>
      <p:sp>
        <p:nvSpPr>
          <p:cNvPr id="15" name="Text Box 24"/>
          <p:cNvSpPr txBox="1">
            <a:spLocks noChangeArrowheads="1"/>
          </p:cNvSpPr>
          <p:nvPr/>
        </p:nvSpPr>
        <p:spPr bwMode="auto">
          <a:xfrm>
            <a:off x="4495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t1</a:t>
            </a:r>
          </a:p>
        </p:txBody>
      </p:sp>
      <p:sp>
        <p:nvSpPr>
          <p:cNvPr id="16" name="Text Box 25"/>
          <p:cNvSpPr txBox="1">
            <a:spLocks noChangeArrowheads="1"/>
          </p:cNvSpPr>
          <p:nvPr/>
        </p:nvSpPr>
        <p:spPr bwMode="auto">
          <a:xfrm>
            <a:off x="6781800" y="50292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r>
              <a:rPr lang="en-US" sz="1800"/>
              <a:t>t2</a:t>
            </a:r>
          </a:p>
        </p:txBody>
      </p:sp>
    </p:spTree>
    <p:extLst>
      <p:ext uri="{BB962C8B-B14F-4D97-AF65-F5344CB8AC3E}">
        <p14:creationId xmlns:p14="http://schemas.microsoft.com/office/powerpoint/2010/main" val="313594789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164100340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first section</a:t>
            </a:r>
            <a:endParaRPr lang="en-US" dirty="0"/>
          </a:p>
        </p:txBody>
      </p:sp>
      <p:sp>
        <p:nvSpPr>
          <p:cNvPr id="3" name="Content Placeholder 2"/>
          <p:cNvSpPr>
            <a:spLocks noGrp="1"/>
          </p:cNvSpPr>
          <p:nvPr>
            <p:ph idx="1"/>
          </p:nvPr>
        </p:nvSpPr>
        <p:spPr/>
        <p:txBody>
          <a:bodyPr/>
          <a:lstStyle/>
          <a:p>
            <a:r>
              <a:rPr lang="en-US" dirty="0" smtClean="0"/>
              <a:t>Main approaches</a:t>
            </a:r>
          </a:p>
          <a:p>
            <a:pPr lvl="1"/>
            <a:r>
              <a:rPr lang="en-US" dirty="0" smtClean="0"/>
              <a:t>Regularities</a:t>
            </a:r>
          </a:p>
          <a:p>
            <a:pPr lvl="1"/>
            <a:r>
              <a:rPr lang="en-US" dirty="0" smtClean="0"/>
              <a:t>Counterfactuals</a:t>
            </a:r>
          </a:p>
          <a:p>
            <a:pPr lvl="1"/>
            <a:r>
              <a:rPr lang="en-US" dirty="0" smtClean="0"/>
              <a:t>Probabilistic causality</a:t>
            </a:r>
          </a:p>
          <a:p>
            <a:pPr lvl="1"/>
            <a:r>
              <a:rPr lang="en-US" dirty="0" smtClean="0">
                <a:solidFill>
                  <a:schemeClr val="tx1">
                    <a:lumMod val="50000"/>
                    <a:lumOff val="50000"/>
                  </a:schemeClr>
                </a:solidFill>
              </a:rPr>
              <a:t>Omitted: interventionist</a:t>
            </a:r>
          </a:p>
          <a:p>
            <a:r>
              <a:rPr lang="en-US" dirty="0" smtClean="0"/>
              <a:t>Two problems</a:t>
            </a:r>
          </a:p>
          <a:p>
            <a:pPr lvl="1"/>
            <a:r>
              <a:rPr lang="en-US" dirty="0" smtClean="0"/>
              <a:t>Type level</a:t>
            </a:r>
          </a:p>
          <a:p>
            <a:pPr lvl="1"/>
            <a:r>
              <a:rPr lang="en-US" dirty="0" smtClean="0"/>
              <a:t>Token level</a:t>
            </a:r>
            <a:endParaRPr lang="en-US" dirty="0"/>
          </a:p>
        </p:txBody>
      </p:sp>
    </p:spTree>
    <p:extLst>
      <p:ext uri="{BB962C8B-B14F-4D97-AF65-F5344CB8AC3E}">
        <p14:creationId xmlns:p14="http://schemas.microsoft.com/office/powerpoint/2010/main" val="38637968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40" name="Rectangle 4"/>
          <p:cNvSpPr>
            <a:spLocks noChangeArrowheads="1"/>
          </p:cNvSpPr>
          <p:nvPr/>
        </p:nvSpPr>
        <p:spPr bwMode="auto">
          <a:xfrm>
            <a:off x="9906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29783" dir="3885598" algn="ctr" rotWithShape="0">
                    <a:schemeClr val="bg2">
                      <a:alpha val="74998"/>
                    </a:schemeClr>
                  </a:outerShdw>
                </a:effectLst>
              </a14:hiddenEffects>
            </a:ext>
          </a:extLst>
        </p:spPr>
        <p:txBody>
          <a:bodyPr anchor="ctr"/>
          <a:lstStyle/>
          <a:p>
            <a:pPr>
              <a:spcBef>
                <a:spcPct val="0"/>
              </a:spcBef>
              <a:buFontTx/>
              <a:buNone/>
            </a:pPr>
            <a:r>
              <a:rPr lang="en-US" sz="3400" dirty="0" smtClean="0">
                <a:solidFill>
                  <a:schemeClr val="tx2"/>
                </a:solidFill>
                <a:latin typeface="Times New Roman" charset="0"/>
              </a:rPr>
              <a:t>Process </a:t>
            </a:r>
            <a:r>
              <a:rPr lang="en-US" sz="3400" dirty="0" err="1" smtClean="0">
                <a:solidFill>
                  <a:schemeClr val="tx2"/>
                </a:solidFill>
                <a:latin typeface="Times New Roman" charset="0"/>
              </a:rPr>
              <a:t>vs</a:t>
            </a:r>
            <a:r>
              <a:rPr lang="en-US" sz="3400" dirty="0" smtClean="0">
                <a:solidFill>
                  <a:schemeClr val="tx2"/>
                </a:solidFill>
                <a:latin typeface="Times New Roman" charset="0"/>
              </a:rPr>
              <a:t> Frequency data</a:t>
            </a:r>
            <a:endParaRPr lang="en-US" sz="4400" dirty="0">
              <a:solidFill>
                <a:schemeClr val="tx2"/>
              </a:solidFill>
              <a:latin typeface="Times New Roman" charset="0"/>
            </a:endParaRPr>
          </a:p>
        </p:txBody>
      </p:sp>
      <p:graphicFrame>
        <p:nvGraphicFramePr>
          <p:cNvPr id="500741" name="Object 5"/>
          <p:cNvGraphicFramePr>
            <a:graphicFrameLocks noChangeAspect="1"/>
          </p:cNvGraphicFramePr>
          <p:nvPr>
            <p:extLst>
              <p:ext uri="{D42A27DB-BD31-4B8C-83A1-F6EECF244321}">
                <p14:modId xmlns:p14="http://schemas.microsoft.com/office/powerpoint/2010/main" val="411708425"/>
              </p:ext>
            </p:extLst>
          </p:nvPr>
        </p:nvGraphicFramePr>
        <p:xfrm>
          <a:off x="1706563" y="1738700"/>
          <a:ext cx="6332537" cy="1668463"/>
        </p:xfrm>
        <a:graphic>
          <a:graphicData uri="http://schemas.openxmlformats.org/presentationml/2006/ole">
            <mc:AlternateContent xmlns:mc="http://schemas.openxmlformats.org/markup-compatibility/2006">
              <mc:Choice xmlns:v="urn:schemas-microsoft-com:vml" Requires="v">
                <p:oleObj spid="_x0000_s310276" name="MS Org Chart" r:id="rId3" imgW="6311880" imgH="1663560" progId="OrgPlusWOPX.4">
                  <p:embed followColorScheme="full"/>
                </p:oleObj>
              </mc:Choice>
              <mc:Fallback>
                <p:oleObj name="MS Org Chart" r:id="rId3" imgW="6311880" imgH="1663560" progId="OrgPlusWOPX.4">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738700"/>
                        <a:ext cx="6332537"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00742" name="Rectangle 6"/>
          <p:cNvSpPr>
            <a:spLocks noChangeArrowheads="1"/>
          </p:cNvSpPr>
          <p:nvPr/>
        </p:nvSpPr>
        <p:spPr bwMode="auto">
          <a:xfrm>
            <a:off x="1155974" y="4139000"/>
            <a:ext cx="2481461"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0"/>
              </a:spcBef>
              <a:buFontTx/>
              <a:buNone/>
            </a:pPr>
            <a:r>
              <a:rPr lang="en-US" sz="2400">
                <a:solidFill>
                  <a:schemeClr val="bg1"/>
                </a:solidFill>
                <a:latin typeface="Times New Roman" charset="0"/>
              </a:rPr>
              <a:t>Formulate </a:t>
            </a:r>
          </a:p>
          <a:p>
            <a:pPr algn="ctr">
              <a:spcBef>
                <a:spcPct val="0"/>
              </a:spcBef>
              <a:buFontTx/>
              <a:buNone/>
            </a:pPr>
            <a:r>
              <a:rPr lang="en-US" sz="2400">
                <a:solidFill>
                  <a:schemeClr val="bg1"/>
                </a:solidFill>
                <a:latin typeface="Times New Roman" charset="0"/>
              </a:rPr>
              <a:t>hypotheses</a:t>
            </a:r>
            <a:endParaRPr kumimoji="0" lang="en-US" sz="3000">
              <a:solidFill>
                <a:schemeClr val="bg1"/>
              </a:solidFill>
            </a:endParaRPr>
          </a:p>
        </p:txBody>
      </p:sp>
      <p:sp>
        <p:nvSpPr>
          <p:cNvPr id="500743" name="Rectangle 7"/>
          <p:cNvSpPr>
            <a:spLocks noChangeArrowheads="1"/>
          </p:cNvSpPr>
          <p:nvPr/>
        </p:nvSpPr>
        <p:spPr bwMode="auto">
          <a:xfrm>
            <a:off x="5009035" y="4139000"/>
            <a:ext cx="2687165" cy="1276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4" name="Rectangle 8"/>
          <p:cNvSpPr>
            <a:spLocks noChangeArrowheads="1"/>
          </p:cNvSpPr>
          <p:nvPr/>
        </p:nvSpPr>
        <p:spPr bwMode="auto">
          <a:xfrm>
            <a:off x="5204407" y="4139000"/>
            <a:ext cx="263211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buFontTx/>
              <a:buNone/>
            </a:pPr>
            <a:r>
              <a:rPr lang="en-US" sz="2400" dirty="0" smtClean="0">
                <a:solidFill>
                  <a:schemeClr val="bg1"/>
                </a:solidFill>
                <a:latin typeface="Times New Roman" charset="0"/>
              </a:rPr>
              <a:t>(Collect) &amp; Analyze data </a:t>
            </a:r>
            <a:br>
              <a:rPr lang="en-US" sz="2400" dirty="0" smtClean="0">
                <a:solidFill>
                  <a:schemeClr val="bg1"/>
                </a:solidFill>
                <a:latin typeface="Times New Roman" charset="0"/>
              </a:rPr>
            </a:br>
            <a:r>
              <a:rPr lang="en-US" sz="2400" dirty="0" smtClean="0">
                <a:solidFill>
                  <a:schemeClr val="bg1"/>
                </a:solidFill>
                <a:latin typeface="Times New Roman" charset="0"/>
              </a:rPr>
              <a:t>to </a:t>
            </a:r>
            <a:r>
              <a:rPr lang="en-US" sz="2400" dirty="0">
                <a:solidFill>
                  <a:schemeClr val="bg1"/>
                </a:solidFill>
                <a:latin typeface="Times New Roman" charset="0"/>
              </a:rPr>
              <a:t>test hypotheses</a:t>
            </a:r>
          </a:p>
        </p:txBody>
      </p:sp>
      <p:sp>
        <p:nvSpPr>
          <p:cNvPr id="500745" name="Line 9"/>
          <p:cNvSpPr>
            <a:spLocks noChangeShapeType="1"/>
          </p:cNvSpPr>
          <p:nvPr/>
        </p:nvSpPr>
        <p:spPr bwMode="auto">
          <a:xfrm flipH="1">
            <a:off x="2971800" y="3529400"/>
            <a:ext cx="3048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6" name="Line 10"/>
          <p:cNvSpPr>
            <a:spLocks noChangeShapeType="1"/>
          </p:cNvSpPr>
          <p:nvPr/>
        </p:nvSpPr>
        <p:spPr bwMode="auto">
          <a:xfrm>
            <a:off x="6400800" y="3529400"/>
            <a:ext cx="4572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500747" name="Line 11"/>
          <p:cNvSpPr>
            <a:spLocks noChangeShapeType="1"/>
          </p:cNvSpPr>
          <p:nvPr/>
        </p:nvSpPr>
        <p:spPr bwMode="auto">
          <a:xfrm>
            <a:off x="3637435" y="4672400"/>
            <a:ext cx="1371600" cy="0"/>
          </a:xfrm>
          <a:prstGeom prst="line">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bg1"/>
              </a:solidFill>
            </a:endParaRPr>
          </a:p>
        </p:txBody>
      </p:sp>
      <p:sp>
        <p:nvSpPr>
          <p:cNvPr id="2" name="TextBox 1"/>
          <p:cNvSpPr txBox="1"/>
          <p:nvPr/>
        </p:nvSpPr>
        <p:spPr>
          <a:xfrm>
            <a:off x="1312335" y="5627554"/>
            <a:ext cx="6524186" cy="369332"/>
          </a:xfrm>
          <a:prstGeom prst="rect">
            <a:avLst/>
          </a:prstGeom>
          <a:noFill/>
        </p:spPr>
        <p:txBody>
          <a:bodyPr wrap="square" rtlCol="0">
            <a:spAutoFit/>
          </a:bodyPr>
          <a:lstStyle/>
          <a:p>
            <a:r>
              <a:rPr lang="en-US" dirty="0" smtClean="0"/>
              <a:t>(Bayesian inference)				(Statistical inference)</a:t>
            </a:r>
            <a:endParaRPr lang="en-US" dirty="0"/>
          </a:p>
        </p:txBody>
      </p:sp>
    </p:spTree>
    <p:extLst>
      <p:ext uri="{BB962C8B-B14F-4D97-AF65-F5344CB8AC3E}">
        <p14:creationId xmlns:p14="http://schemas.microsoft.com/office/powerpoint/2010/main" val="345664945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What’s probability a smoker with fatigue has cancer?</a:t>
            </a:r>
            <a:endParaRPr lang="en-US" dirty="0"/>
          </a:p>
        </p:txBody>
      </p:sp>
      <p:sp>
        <p:nvSpPr>
          <p:cNvPr id="4" name="Rectangle 3"/>
          <p:cNvSpPr/>
          <p:nvPr/>
        </p:nvSpPr>
        <p:spPr>
          <a:xfrm>
            <a:off x="457200" y="5721335"/>
            <a:ext cx="7888346" cy="1015663"/>
          </a:xfrm>
          <a:prstGeom prst="rect">
            <a:avLst/>
          </a:prstGeom>
        </p:spPr>
        <p:txBody>
          <a:bodyPr wrap="square">
            <a:spAutoFit/>
          </a:bodyPr>
          <a:lstStyle/>
          <a:p>
            <a:r>
              <a:rPr lang="en-US" sz="2000" dirty="0" smtClean="0">
                <a:solidFill>
                  <a:schemeClr val="accent2">
                    <a:lumMod val="75000"/>
                  </a:schemeClr>
                </a:solidFill>
              </a:rPr>
              <a:t>Read </a:t>
            </a:r>
            <a:r>
              <a:rPr lang="en-US" sz="2000" dirty="0">
                <a:solidFill>
                  <a:schemeClr val="accent2">
                    <a:lumMod val="75000"/>
                  </a:schemeClr>
                </a:solidFill>
              </a:rPr>
              <a:t>D. Heckerman. A tutorial on learning with Bayesian networks. http://</a:t>
            </a:r>
            <a:r>
              <a:rPr lang="en-US" sz="2000" dirty="0" err="1">
                <a:solidFill>
                  <a:schemeClr val="accent2">
                    <a:lumMod val="75000"/>
                  </a:schemeClr>
                </a:solidFill>
              </a:rPr>
              <a:t>research.microsoft.com</a:t>
            </a:r>
            <a:r>
              <a:rPr lang="en-US" sz="2000" dirty="0">
                <a:solidFill>
                  <a:schemeClr val="accent2">
                    <a:lumMod val="75000"/>
                  </a:schemeClr>
                </a:solidFill>
              </a:rPr>
              <a:t>/en-us/um/people/</a:t>
            </a:r>
            <a:r>
              <a:rPr lang="en-US" sz="2000" dirty="0" err="1">
                <a:solidFill>
                  <a:schemeClr val="accent2">
                    <a:lumMod val="75000"/>
                  </a:schemeClr>
                </a:solidFill>
              </a:rPr>
              <a:t>heckerman</a:t>
            </a:r>
            <a:r>
              <a:rPr lang="en-US" sz="2000" dirty="0">
                <a:solidFill>
                  <a:schemeClr val="accent2">
                    <a:lumMod val="75000"/>
                  </a:schemeClr>
                </a:solidFill>
              </a:rPr>
              <a:t>/</a:t>
            </a:r>
            <a:r>
              <a:rPr lang="en-US" sz="2000" dirty="0" err="1">
                <a:solidFill>
                  <a:schemeClr val="accent2">
                    <a:lumMod val="75000"/>
                  </a:schemeClr>
                </a:solidFill>
              </a:rPr>
              <a:t>tutorial.pdf</a:t>
            </a:r>
            <a:endParaRPr lang="en-US" sz="2000" dirty="0" smtClean="0">
              <a:solidFill>
                <a:schemeClr val="accent2">
                  <a:lumMod val="75000"/>
                </a:schemeClr>
              </a:solidFill>
            </a:endParaRPr>
          </a:p>
          <a:p>
            <a:r>
              <a:rPr lang="en-US" sz="2000" dirty="0" smtClean="0">
                <a:solidFill>
                  <a:schemeClr val="accent2">
                    <a:lumMod val="75000"/>
                  </a:schemeClr>
                </a:solidFill>
              </a:rPr>
              <a:t>Sections 1-5</a:t>
            </a:r>
            <a:endParaRPr lang="en-US" sz="2000" dirty="0">
              <a:solidFill>
                <a:schemeClr val="accent2">
                  <a:lumMod val="75000"/>
                </a:schemeClr>
              </a:solidFill>
            </a:endParaRPr>
          </a:p>
        </p:txBody>
      </p:sp>
      <p:sp>
        <p:nvSpPr>
          <p:cNvPr id="5" name="TextBox 4"/>
          <p:cNvSpPr txBox="1"/>
          <p:nvPr/>
        </p:nvSpPr>
        <p:spPr>
          <a:xfrm>
            <a:off x="4210955" y="2285774"/>
            <a:ext cx="984690" cy="369332"/>
          </a:xfrm>
          <a:prstGeom prst="rect">
            <a:avLst/>
          </a:prstGeom>
          <a:noFill/>
        </p:spPr>
        <p:txBody>
          <a:bodyPr wrap="none" rtlCol="0">
            <a:spAutoFit/>
          </a:bodyPr>
          <a:lstStyle/>
          <a:p>
            <a:r>
              <a:rPr lang="en-US" dirty="0" smtClean="0"/>
              <a:t>Smoking</a:t>
            </a:r>
            <a:endParaRPr lang="en-US" dirty="0"/>
          </a:p>
        </p:txBody>
      </p:sp>
      <p:cxnSp>
        <p:nvCxnSpPr>
          <p:cNvPr id="7" name="Straight Arrow Connector 6"/>
          <p:cNvCxnSpPr/>
          <p:nvPr/>
        </p:nvCxnSpPr>
        <p:spPr>
          <a:xfrm flipH="1">
            <a:off x="3746963" y="2655106"/>
            <a:ext cx="924982"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81170" y="3454781"/>
            <a:ext cx="1890775" cy="369332"/>
          </a:xfrm>
          <a:prstGeom prst="rect">
            <a:avLst/>
          </a:prstGeom>
          <a:noFill/>
        </p:spPr>
        <p:txBody>
          <a:bodyPr wrap="none" rtlCol="0">
            <a:spAutoFit/>
          </a:bodyPr>
          <a:lstStyle/>
          <a:p>
            <a:r>
              <a:rPr lang="en-US" dirty="0" smtClean="0"/>
              <a:t>Chronic bronchitis</a:t>
            </a:r>
            <a:endParaRPr lang="en-US" dirty="0"/>
          </a:p>
        </p:txBody>
      </p:sp>
      <p:cxnSp>
        <p:nvCxnSpPr>
          <p:cNvPr id="9" name="Straight Arrow Connector 8"/>
          <p:cNvCxnSpPr/>
          <p:nvPr/>
        </p:nvCxnSpPr>
        <p:spPr>
          <a:xfrm>
            <a:off x="4824345" y="2655106"/>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14326" y="3454781"/>
            <a:ext cx="1307494" cy="369332"/>
          </a:xfrm>
          <a:prstGeom prst="rect">
            <a:avLst/>
          </a:prstGeom>
          <a:noFill/>
        </p:spPr>
        <p:txBody>
          <a:bodyPr wrap="none" rtlCol="0">
            <a:spAutoFit/>
          </a:bodyPr>
          <a:lstStyle/>
          <a:p>
            <a:r>
              <a:rPr lang="en-US" dirty="0" smtClean="0"/>
              <a:t>Lung cancer</a:t>
            </a:r>
            <a:endParaRPr lang="en-US" dirty="0"/>
          </a:p>
        </p:txBody>
      </p:sp>
      <p:cxnSp>
        <p:nvCxnSpPr>
          <p:cNvPr id="15" name="Straight Arrow Connector 14"/>
          <p:cNvCxnSpPr/>
          <p:nvPr/>
        </p:nvCxnSpPr>
        <p:spPr>
          <a:xfrm flipH="1">
            <a:off x="4824345" y="3797954"/>
            <a:ext cx="882326" cy="70559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706671" y="3771795"/>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746963" y="3824113"/>
            <a:ext cx="721172" cy="6794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210955" y="4657735"/>
            <a:ext cx="874684" cy="369332"/>
          </a:xfrm>
          <a:prstGeom prst="rect">
            <a:avLst/>
          </a:prstGeom>
          <a:noFill/>
        </p:spPr>
        <p:txBody>
          <a:bodyPr wrap="none" rtlCol="0">
            <a:spAutoFit/>
          </a:bodyPr>
          <a:lstStyle/>
          <a:p>
            <a:r>
              <a:rPr lang="en-US" dirty="0" smtClean="0"/>
              <a:t>Fatigue</a:t>
            </a:r>
            <a:endParaRPr lang="en-US" dirty="0"/>
          </a:p>
        </p:txBody>
      </p:sp>
      <p:sp>
        <p:nvSpPr>
          <p:cNvPr id="23" name="TextBox 22"/>
          <p:cNvSpPr txBox="1"/>
          <p:nvPr/>
        </p:nvSpPr>
        <p:spPr>
          <a:xfrm>
            <a:off x="5835726" y="4651551"/>
            <a:ext cx="1506542" cy="369332"/>
          </a:xfrm>
          <a:prstGeom prst="rect">
            <a:avLst/>
          </a:prstGeom>
          <a:noFill/>
        </p:spPr>
        <p:txBody>
          <a:bodyPr wrap="none" rtlCol="0">
            <a:spAutoFit/>
          </a:bodyPr>
          <a:lstStyle/>
          <a:p>
            <a:r>
              <a:rPr lang="en-US" dirty="0" smtClean="0"/>
              <a:t>Mass on X-ray</a:t>
            </a:r>
            <a:endParaRPr lang="en-US" dirty="0"/>
          </a:p>
        </p:txBody>
      </p:sp>
    </p:spTree>
    <p:extLst>
      <p:ext uri="{BB962C8B-B14F-4D97-AF65-F5344CB8AC3E}">
        <p14:creationId xmlns:p14="http://schemas.microsoft.com/office/powerpoint/2010/main" val="208134930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graphical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7851775"/>
              </p:ext>
            </p:extLst>
          </p:nvPr>
        </p:nvGraphicFramePr>
        <p:xfrm>
          <a:off x="984387" y="2025068"/>
          <a:ext cx="5813205" cy="3094722"/>
        </p:xfrm>
        <a:graphic>
          <a:graphicData uri="http://schemas.openxmlformats.org/drawingml/2006/table">
            <a:tbl>
              <a:tblPr firstRow="1" bandRow="1">
                <a:tableStyleId>{5940675A-B579-460E-94D1-54222C63F5DA}</a:tableStyleId>
              </a:tblPr>
              <a:tblGrid>
                <a:gridCol w="916702"/>
                <a:gridCol w="1030423"/>
                <a:gridCol w="758838"/>
                <a:gridCol w="790789"/>
                <a:gridCol w="870667"/>
                <a:gridCol w="1445786"/>
              </a:tblGrid>
              <a:tr h="1016482">
                <a:tc>
                  <a:txBody>
                    <a:bodyPr/>
                    <a:lstStyle/>
                    <a:p>
                      <a:r>
                        <a:rPr lang="en-US" sz="1600" dirty="0" smtClean="0"/>
                        <a:t>Smoking</a:t>
                      </a:r>
                      <a:endParaRPr lang="en-US" sz="1600" dirty="0"/>
                    </a:p>
                  </a:txBody>
                  <a:tcPr>
                    <a:lnR w="12700" cmpd="sng">
                      <a:noFill/>
                    </a:lnR>
                    <a:lnB w="12700" cap="flat" cmpd="sng" algn="ctr">
                      <a:solidFill>
                        <a:scrgbClr r="0" g="0" b="0"/>
                      </a:solidFill>
                      <a:prstDash val="solid"/>
                      <a:round/>
                      <a:headEnd type="none" w="med" len="med"/>
                      <a:tailEnd type="none" w="med" len="med"/>
                    </a:lnB>
                  </a:tcPr>
                </a:tc>
                <a:tc>
                  <a:txBody>
                    <a:bodyPr/>
                    <a:lstStyle/>
                    <a:p>
                      <a:r>
                        <a:rPr lang="en-US" sz="1600" dirty="0" smtClean="0"/>
                        <a:t>Chronic Bronchitis</a:t>
                      </a:r>
                      <a:endParaRPr lang="en-US" sz="1600" dirty="0"/>
                    </a:p>
                  </a:txBody>
                  <a:tcPr>
                    <a:lnL w="12700" cmpd="sng">
                      <a:noFill/>
                    </a:lnL>
                    <a:lnR w="12700" cmpd="sng">
                      <a:noFill/>
                    </a:lnR>
                    <a:lnB w="12700" cap="flat" cmpd="sng" algn="ctr">
                      <a:solidFill>
                        <a:scrgbClr r="0" g="0" b="0"/>
                      </a:solidFill>
                      <a:prstDash val="solid"/>
                      <a:round/>
                      <a:headEnd type="none" w="med" len="med"/>
                      <a:tailEnd type="none" w="med" len="med"/>
                    </a:lnB>
                  </a:tcPr>
                </a:tc>
                <a:tc>
                  <a:txBody>
                    <a:bodyPr/>
                    <a:lstStyle/>
                    <a:p>
                      <a:r>
                        <a:rPr lang="en-US" sz="1600" dirty="0" smtClean="0"/>
                        <a:t>Lung Cancer</a:t>
                      </a:r>
                      <a:endParaRPr lang="en-US" sz="1600" dirty="0"/>
                    </a:p>
                  </a:txBody>
                  <a:tcPr>
                    <a:lnL w="12700" cmpd="sng">
                      <a:noFill/>
                    </a:lnL>
                    <a:lnR w="12700" cmpd="sng">
                      <a:noFill/>
                    </a:lnR>
                    <a:lnB w="12700" cap="flat" cmpd="sng" algn="ctr">
                      <a:solidFill>
                        <a:scrgbClr r="0" g="0" b="0"/>
                      </a:solidFill>
                      <a:prstDash val="solid"/>
                      <a:round/>
                      <a:headEnd type="none" w="med" len="med"/>
                      <a:tailEnd type="none" w="med" len="med"/>
                    </a:lnB>
                  </a:tcPr>
                </a:tc>
                <a:tc>
                  <a:txBody>
                    <a:bodyPr/>
                    <a:lstStyle/>
                    <a:p>
                      <a:r>
                        <a:rPr lang="en-US" sz="1600" dirty="0" smtClean="0"/>
                        <a:t>Fatigue</a:t>
                      </a:r>
                      <a:endParaRPr lang="en-US" sz="1600" dirty="0"/>
                    </a:p>
                  </a:txBody>
                  <a:tcPr>
                    <a:lnL w="12700" cmpd="sng">
                      <a:noFill/>
                    </a:lnL>
                    <a:lnR w="12700" cmpd="sng">
                      <a:noFill/>
                    </a:lnR>
                    <a:lnB w="12700" cap="flat" cmpd="sng" algn="ctr">
                      <a:solidFill>
                        <a:scrgbClr r="0" g="0" b="0"/>
                      </a:solidFill>
                      <a:prstDash val="solid"/>
                      <a:round/>
                      <a:headEnd type="none" w="med" len="med"/>
                      <a:tailEnd type="none" w="med" len="med"/>
                    </a:lnB>
                  </a:tcPr>
                </a:tc>
                <a:tc>
                  <a:txBody>
                    <a:bodyPr/>
                    <a:lstStyle/>
                    <a:p>
                      <a:r>
                        <a:rPr lang="en-US" sz="1600" dirty="0" smtClean="0"/>
                        <a:t>Mass on X-ray</a:t>
                      </a:r>
                      <a:endParaRPr lang="en-US" sz="1600" dirty="0"/>
                    </a:p>
                  </a:txBody>
                  <a:tcPr>
                    <a:lnL w="12700" cmpd="sng">
                      <a:noFill/>
                    </a:lnL>
                    <a:lnB w="12700" cap="flat" cmpd="sng" algn="ctr">
                      <a:solidFill>
                        <a:scrgbClr r="0" g="0" b="0"/>
                      </a:solidFill>
                      <a:prstDash val="solid"/>
                      <a:round/>
                      <a:headEnd type="none" w="med" len="med"/>
                      <a:tailEnd type="none" w="med" len="med"/>
                    </a:lnB>
                  </a:tcPr>
                </a:tc>
                <a:tc>
                  <a:txBody>
                    <a:bodyPr/>
                    <a:lstStyle/>
                    <a:p>
                      <a:r>
                        <a:rPr lang="en-US" sz="1600" dirty="0" smtClean="0"/>
                        <a:t>P(S,CB,LC,F,M)</a:t>
                      </a:r>
                      <a:endParaRPr lang="en-US" sz="1600" dirty="0"/>
                    </a:p>
                  </a:txBody>
                  <a:tcPr>
                    <a:lnB w="12700" cap="flat" cmpd="sng" algn="ctr">
                      <a:solidFill>
                        <a:scrgbClr r="0" g="0" b="0"/>
                      </a:solidFill>
                      <a:prstDash val="solid"/>
                      <a:round/>
                      <a:headEnd type="none" w="med" len="med"/>
                      <a:tailEnd type="none" w="med" len="med"/>
                    </a:lnB>
                  </a:tcPr>
                </a:tc>
              </a:tr>
              <a:tr h="519560">
                <a:tc>
                  <a:txBody>
                    <a:bodyPr/>
                    <a:lstStyle/>
                    <a:p>
                      <a:r>
                        <a:rPr lang="en-US" sz="1600" dirty="0" smtClean="0"/>
                        <a:t>F</a:t>
                      </a:r>
                      <a:endParaRPr lang="en-US" sz="1600" dirty="0"/>
                    </a:p>
                  </a:txBody>
                  <a:tcPr>
                    <a:lnR w="12700" cmpd="sng">
                      <a:noFill/>
                    </a:lnR>
                    <a:lnT w="12700" cap="flat" cmpd="sng" algn="ctr">
                      <a:solidFill>
                        <a:scrgbClr r="0" g="0" b="0"/>
                      </a:solidFill>
                      <a:prstDash val="solid"/>
                      <a:round/>
                      <a:headEnd type="none" w="med" len="med"/>
                      <a:tailEnd type="none" w="med" len="med"/>
                    </a:lnT>
                    <a:lnB w="12700" cmpd="sng">
                      <a:noFill/>
                    </a:lnB>
                  </a:tcPr>
                </a:tc>
                <a:tc>
                  <a:txBody>
                    <a:bodyPr/>
                    <a:lstStyle/>
                    <a:p>
                      <a:r>
                        <a:rPr lang="en-US" sz="1600" dirty="0" smtClean="0"/>
                        <a:t>F</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mpd="sng">
                      <a:noFill/>
                    </a:lnB>
                  </a:tcPr>
                </a:tc>
                <a:tc>
                  <a:txBody>
                    <a:bodyPr/>
                    <a:lstStyle/>
                    <a:p>
                      <a:r>
                        <a:rPr lang="en-US" sz="1600" dirty="0" smtClean="0"/>
                        <a:t>F</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mpd="sng">
                      <a:noFill/>
                    </a:lnB>
                  </a:tcPr>
                </a:tc>
                <a:tc>
                  <a:txBody>
                    <a:bodyPr/>
                    <a:lstStyle/>
                    <a:p>
                      <a:r>
                        <a:rPr lang="en-US" sz="1600" dirty="0" smtClean="0"/>
                        <a:t>F</a:t>
                      </a:r>
                      <a:endParaRPr lang="en-US" sz="1600" dirty="0"/>
                    </a:p>
                  </a:txBody>
                  <a:tcPr>
                    <a:lnL w="12700" cmpd="sng">
                      <a:noFill/>
                    </a:lnL>
                    <a:lnR w="12700" cmpd="sng">
                      <a:noFill/>
                    </a:lnR>
                    <a:lnT w="12700" cap="flat" cmpd="sng" algn="ctr">
                      <a:solidFill>
                        <a:scrgbClr r="0" g="0" b="0"/>
                      </a:solidFill>
                      <a:prstDash val="solid"/>
                      <a:round/>
                      <a:headEnd type="none" w="med" len="med"/>
                      <a:tailEnd type="none" w="med" len="med"/>
                    </a:lnT>
                    <a:lnB w="12700" cmpd="sng">
                      <a:noFill/>
                    </a:lnB>
                  </a:tcPr>
                </a:tc>
                <a:tc>
                  <a:txBody>
                    <a:bodyPr/>
                    <a:lstStyle/>
                    <a:p>
                      <a:r>
                        <a:rPr lang="en-US" sz="1600" dirty="0" smtClean="0"/>
                        <a:t>F</a:t>
                      </a:r>
                      <a:endParaRPr lang="en-US" sz="1600" dirty="0"/>
                    </a:p>
                  </a:txBody>
                  <a:tcPr>
                    <a:lnL w="12700" cmpd="sng">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tc>
                  <a:txBody>
                    <a:bodyPr/>
                    <a:lstStyle/>
                    <a:p>
                      <a:r>
                        <a:rPr lang="en-US" sz="1600" dirty="0" smtClean="0"/>
                        <a:t>0.2</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519560">
                <a:tc>
                  <a:txBody>
                    <a:bodyPr/>
                    <a:lstStyle/>
                    <a:p>
                      <a:r>
                        <a:rPr lang="en-US" sz="1600" dirty="0" smtClean="0"/>
                        <a:t>F</a:t>
                      </a:r>
                      <a:endParaRPr lang="en-US" sz="1600" dirty="0"/>
                    </a:p>
                  </a:txBody>
                  <a:tcPr>
                    <a:lnR w="12700" cmpd="sng">
                      <a:noFill/>
                    </a:lnR>
                    <a:lnT w="12700" cmpd="sng">
                      <a:noFill/>
                    </a:lnT>
                    <a:lnB w="12700" cmpd="sng">
                      <a:noFill/>
                    </a:lnB>
                  </a:tcPr>
                </a:tc>
                <a:tc>
                  <a:txBody>
                    <a:bodyPr/>
                    <a:lstStyle/>
                    <a:p>
                      <a:r>
                        <a:rPr lang="en-US" sz="1600" dirty="0" smtClean="0"/>
                        <a:t>F</a:t>
                      </a:r>
                      <a:endParaRPr lang="en-US" sz="1600" dirty="0"/>
                    </a:p>
                  </a:txBody>
                  <a:tcPr>
                    <a:lnL w="12700" cmpd="sng">
                      <a:noFill/>
                    </a:lnL>
                    <a:lnR w="12700" cmpd="sng">
                      <a:noFill/>
                    </a:lnR>
                    <a:lnT w="12700" cmpd="sng">
                      <a:noFill/>
                    </a:lnT>
                    <a:lnB w="12700" cmpd="sng">
                      <a:noFill/>
                    </a:lnB>
                  </a:tcPr>
                </a:tc>
                <a:tc>
                  <a:txBody>
                    <a:bodyPr/>
                    <a:lstStyle/>
                    <a:p>
                      <a:r>
                        <a:rPr lang="en-US" sz="1600" dirty="0" smtClean="0"/>
                        <a:t>F</a:t>
                      </a:r>
                      <a:endParaRPr lang="en-US" sz="1600" dirty="0"/>
                    </a:p>
                  </a:txBody>
                  <a:tcPr>
                    <a:lnL w="12700" cmpd="sng">
                      <a:noFill/>
                    </a:lnL>
                    <a:lnR w="12700" cmpd="sng">
                      <a:noFill/>
                    </a:lnR>
                    <a:lnT w="12700" cmpd="sng">
                      <a:noFill/>
                    </a:lnT>
                    <a:lnB w="12700" cmpd="sng">
                      <a:noFill/>
                    </a:lnB>
                  </a:tcPr>
                </a:tc>
                <a:tc>
                  <a:txBody>
                    <a:bodyPr/>
                    <a:lstStyle/>
                    <a:p>
                      <a:r>
                        <a:rPr lang="en-US" sz="1600" dirty="0" smtClean="0"/>
                        <a:t>F</a:t>
                      </a:r>
                      <a:endParaRPr lang="en-US" sz="1600" dirty="0"/>
                    </a:p>
                  </a:txBody>
                  <a:tcPr>
                    <a:lnL w="12700" cmpd="sng">
                      <a:noFill/>
                    </a:lnL>
                    <a:lnR w="12700" cmpd="sng">
                      <a:noFill/>
                    </a:lnR>
                    <a:lnT w="12700" cmpd="sng">
                      <a:noFill/>
                    </a:lnT>
                    <a:lnB w="12700" cmpd="sng">
                      <a:noFill/>
                    </a:lnB>
                  </a:tcPr>
                </a:tc>
                <a:tc>
                  <a:txBody>
                    <a:bodyPr/>
                    <a:lstStyle/>
                    <a:p>
                      <a:r>
                        <a:rPr lang="en-US" sz="1600" dirty="0" smtClean="0"/>
                        <a:t>T</a:t>
                      </a:r>
                      <a:endParaRPr lang="en-US" sz="1600" dirty="0"/>
                    </a:p>
                  </a:txBody>
                  <a:tcPr>
                    <a:lnL w="12700" cmpd="sng">
                      <a:noFill/>
                    </a:lnL>
                    <a:lnR w="12700" cap="flat" cmpd="sng" algn="ctr">
                      <a:solidFill>
                        <a:scrgbClr r="0" g="0" b="0"/>
                      </a:solidFill>
                      <a:prstDash val="solid"/>
                      <a:round/>
                      <a:headEnd type="none" w="med" len="med"/>
                      <a:tailEnd type="none" w="med" len="med"/>
                    </a:lnR>
                    <a:lnT w="12700" cmpd="sng">
                      <a:noFill/>
                    </a:lnT>
                    <a:lnB w="12700" cmpd="sng">
                      <a:noFill/>
                    </a:lnB>
                  </a:tcPr>
                </a:tc>
                <a:tc>
                  <a:txBody>
                    <a:bodyPr/>
                    <a:lstStyle/>
                    <a:p>
                      <a:r>
                        <a:rPr lang="en-US" sz="1600" dirty="0" smtClean="0"/>
                        <a:t>0.1</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519560">
                <a:tc>
                  <a:txBody>
                    <a:bodyPr/>
                    <a:lstStyle/>
                    <a:p>
                      <a:endParaRPr lang="en-US" sz="1600"/>
                    </a:p>
                  </a:txBody>
                  <a:tcPr>
                    <a:lnR w="12700" cmpd="sng">
                      <a:noFill/>
                    </a:lnR>
                    <a:lnT w="12700" cmpd="sng">
                      <a:noFill/>
                    </a:lnT>
                    <a:lnB w="12700" cmpd="sng">
                      <a:noFill/>
                    </a:lnB>
                  </a:tcPr>
                </a:tc>
                <a:tc>
                  <a:txBody>
                    <a:bodyPr/>
                    <a:lstStyle/>
                    <a:p>
                      <a:r>
                        <a:rPr lang="en-US" sz="1600" dirty="0" smtClean="0"/>
                        <a:t>…</a:t>
                      </a:r>
                      <a:endParaRPr lang="en-US" sz="1600" dirty="0"/>
                    </a:p>
                  </a:txBody>
                  <a:tcPr>
                    <a:lnL w="12700" cmpd="sng">
                      <a:noFill/>
                    </a:lnL>
                    <a:lnR w="12700" cmpd="sng">
                      <a:noFill/>
                    </a:lnR>
                    <a:lnT w="12700" cmpd="sng">
                      <a:noFill/>
                    </a:lnT>
                    <a:lnB w="12700" cmpd="sng">
                      <a:noFill/>
                    </a:lnB>
                  </a:tcPr>
                </a:tc>
                <a:tc>
                  <a:txBody>
                    <a:bodyPr/>
                    <a:lstStyle/>
                    <a:p>
                      <a:endParaRPr lang="en-US" sz="1600" dirty="0"/>
                    </a:p>
                  </a:txBody>
                  <a:tcPr>
                    <a:lnL w="12700" cmpd="sng">
                      <a:noFill/>
                    </a:lnL>
                    <a:lnR w="12700" cmpd="sng">
                      <a:noFill/>
                    </a:lnR>
                    <a:lnT w="12700" cmpd="sng">
                      <a:noFill/>
                    </a:lnT>
                    <a:lnB w="12700" cmpd="sng">
                      <a:noFill/>
                    </a:lnB>
                  </a:tcPr>
                </a:tc>
                <a:tc>
                  <a:txBody>
                    <a:bodyPr/>
                    <a:lstStyle/>
                    <a:p>
                      <a:endParaRPr lang="en-US" sz="1600" dirty="0"/>
                    </a:p>
                  </a:txBody>
                  <a:tcPr>
                    <a:lnL w="12700" cmpd="sng">
                      <a:noFill/>
                    </a:lnL>
                    <a:lnR w="12700" cmpd="sng">
                      <a:noFill/>
                    </a:lnR>
                    <a:lnT w="12700" cmpd="sng">
                      <a:noFill/>
                    </a:lnT>
                    <a:lnB w="12700" cmpd="sng">
                      <a:noFill/>
                    </a:lnB>
                  </a:tcPr>
                </a:tc>
                <a:tc>
                  <a:txBody>
                    <a:bodyPr/>
                    <a:lstStyle/>
                    <a:p>
                      <a:endParaRPr lang="en-US" sz="1600" dirty="0"/>
                    </a:p>
                  </a:txBody>
                  <a:tcPr>
                    <a:lnL w="12700" cmpd="sng">
                      <a:noFill/>
                    </a:lnL>
                    <a:lnR w="12700" cap="flat" cmpd="sng" algn="ctr">
                      <a:solidFill>
                        <a:scrgbClr r="0" g="0" b="0"/>
                      </a:solidFill>
                      <a:prstDash val="solid"/>
                      <a:round/>
                      <a:headEnd type="none" w="med" len="med"/>
                      <a:tailEnd type="none" w="med" len="med"/>
                    </a:lnR>
                    <a:lnT w="12700" cmpd="sng">
                      <a:noFill/>
                    </a:lnT>
                    <a:lnB w="12700" cmpd="sng">
                      <a:noFill/>
                    </a:lnB>
                  </a:tcPr>
                </a:tc>
                <a:tc>
                  <a:txBody>
                    <a:bodyPr/>
                    <a:lstStyle/>
                    <a:p>
                      <a:r>
                        <a:rPr lang="en-US" sz="1600" dirty="0" smtClean="0"/>
                        <a:t>…</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519560">
                <a:tc>
                  <a:txBody>
                    <a:bodyPr/>
                    <a:lstStyle/>
                    <a:p>
                      <a:r>
                        <a:rPr lang="en-US" sz="1600" dirty="0" smtClean="0"/>
                        <a:t>T</a:t>
                      </a:r>
                      <a:endParaRPr lang="en-US" sz="1600" dirty="0"/>
                    </a:p>
                  </a:txBody>
                  <a:tcPr>
                    <a:lnR w="12700" cmpd="sng">
                      <a:noFill/>
                    </a:lnR>
                    <a:lnT w="12700" cmpd="sng">
                      <a:noFill/>
                    </a:lnT>
                  </a:tcPr>
                </a:tc>
                <a:tc>
                  <a:txBody>
                    <a:bodyPr/>
                    <a:lstStyle/>
                    <a:p>
                      <a:r>
                        <a:rPr lang="en-US" sz="1600" dirty="0" smtClean="0"/>
                        <a:t>T</a:t>
                      </a:r>
                      <a:endParaRPr lang="en-US" sz="1600" dirty="0"/>
                    </a:p>
                  </a:txBody>
                  <a:tcPr>
                    <a:lnL w="12700" cmpd="sng">
                      <a:noFill/>
                    </a:lnL>
                    <a:lnR w="12700" cmpd="sng">
                      <a:noFill/>
                    </a:lnR>
                    <a:lnT w="12700" cmpd="sng">
                      <a:noFill/>
                    </a:lnT>
                  </a:tcPr>
                </a:tc>
                <a:tc>
                  <a:txBody>
                    <a:bodyPr/>
                    <a:lstStyle/>
                    <a:p>
                      <a:r>
                        <a:rPr lang="en-US" sz="1600" dirty="0" smtClean="0"/>
                        <a:t>T</a:t>
                      </a:r>
                      <a:endParaRPr lang="en-US" sz="1600" dirty="0"/>
                    </a:p>
                  </a:txBody>
                  <a:tcPr>
                    <a:lnL w="12700" cmpd="sng">
                      <a:noFill/>
                    </a:lnL>
                    <a:lnR w="12700" cmpd="sng">
                      <a:noFill/>
                    </a:lnR>
                    <a:lnT w="12700" cmpd="sng">
                      <a:noFill/>
                    </a:lnT>
                  </a:tcPr>
                </a:tc>
                <a:tc>
                  <a:txBody>
                    <a:bodyPr/>
                    <a:lstStyle/>
                    <a:p>
                      <a:r>
                        <a:rPr lang="en-US" sz="1600" dirty="0" smtClean="0"/>
                        <a:t>T</a:t>
                      </a:r>
                      <a:endParaRPr lang="en-US" sz="1600" dirty="0"/>
                    </a:p>
                  </a:txBody>
                  <a:tcPr>
                    <a:lnL w="12700" cmpd="sng">
                      <a:noFill/>
                    </a:lnL>
                    <a:lnR w="12700" cmpd="sng">
                      <a:noFill/>
                    </a:lnR>
                    <a:lnT w="12700" cmpd="sng">
                      <a:noFill/>
                    </a:lnT>
                  </a:tcPr>
                </a:tc>
                <a:tc>
                  <a:txBody>
                    <a:bodyPr/>
                    <a:lstStyle/>
                    <a:p>
                      <a:r>
                        <a:rPr lang="en-US" sz="1600" dirty="0" smtClean="0"/>
                        <a:t>T</a:t>
                      </a:r>
                      <a:endParaRPr lang="en-US" sz="1600" dirty="0"/>
                    </a:p>
                  </a:txBody>
                  <a:tcPr>
                    <a:lnL w="12700" cmpd="sng">
                      <a:noFill/>
                    </a:lnL>
                    <a:lnR w="12700" cap="flat" cmpd="sng" algn="ctr">
                      <a:solidFill>
                        <a:scrgbClr r="0" g="0" b="0"/>
                      </a:solidFill>
                      <a:prstDash val="solid"/>
                      <a:round/>
                      <a:headEnd type="none" w="med" len="med"/>
                      <a:tailEnd type="none" w="med" len="med"/>
                    </a:lnR>
                    <a:lnT w="12700" cmpd="sng">
                      <a:noFill/>
                    </a:lnT>
                  </a:tcPr>
                </a:tc>
                <a:tc>
                  <a:txBody>
                    <a:bodyPr/>
                    <a:lstStyle/>
                    <a:p>
                      <a:r>
                        <a:rPr lang="en-US" sz="1600" dirty="0" smtClean="0"/>
                        <a:t>0.4</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6829544" y="3242799"/>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3273496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r>
              <a:rPr lang="en-US" dirty="0" smtClean="0"/>
              <a:t>Directed</a:t>
            </a:r>
          </a:p>
          <a:p>
            <a:pPr lvl="1"/>
            <a:r>
              <a:rPr lang="en-US" dirty="0" smtClean="0"/>
              <a:t>Bayesian network</a:t>
            </a:r>
          </a:p>
          <a:p>
            <a:endParaRPr lang="en-US" dirty="0" smtClean="0"/>
          </a:p>
        </p:txBody>
      </p:sp>
    </p:spTree>
    <p:extLst>
      <p:ext uri="{BB962C8B-B14F-4D97-AF65-F5344CB8AC3E}">
        <p14:creationId xmlns:p14="http://schemas.microsoft.com/office/powerpoint/2010/main" val="11058298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 and independencies</a:t>
            </a:r>
            <a:endParaRPr lang="en-US" dirty="0"/>
          </a:p>
        </p:txBody>
      </p:sp>
      <p:sp>
        <p:nvSpPr>
          <p:cNvPr id="4" name="TextBox 3"/>
          <p:cNvSpPr txBox="1"/>
          <p:nvPr/>
        </p:nvSpPr>
        <p:spPr>
          <a:xfrm>
            <a:off x="1886985" y="2107345"/>
            <a:ext cx="1282923" cy="369332"/>
          </a:xfrm>
          <a:prstGeom prst="rect">
            <a:avLst/>
          </a:prstGeom>
          <a:noFill/>
        </p:spPr>
        <p:txBody>
          <a:bodyPr wrap="none" rtlCol="0">
            <a:spAutoFit/>
          </a:bodyPr>
          <a:lstStyle/>
          <a:p>
            <a:r>
              <a:rPr lang="en-US" dirty="0" smtClean="0"/>
              <a:t>Smoking (S)</a:t>
            </a:r>
            <a:endParaRPr lang="en-US" dirty="0"/>
          </a:p>
        </p:txBody>
      </p:sp>
      <p:cxnSp>
        <p:nvCxnSpPr>
          <p:cNvPr id="5" name="Straight Arrow Connector 4"/>
          <p:cNvCxnSpPr/>
          <p:nvPr/>
        </p:nvCxnSpPr>
        <p:spPr>
          <a:xfrm flipH="1">
            <a:off x="1422993" y="2476677"/>
            <a:ext cx="924982"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3276352"/>
            <a:ext cx="2206028" cy="369332"/>
          </a:xfrm>
          <a:prstGeom prst="rect">
            <a:avLst/>
          </a:prstGeom>
          <a:noFill/>
        </p:spPr>
        <p:txBody>
          <a:bodyPr wrap="none" rtlCol="0">
            <a:spAutoFit/>
          </a:bodyPr>
          <a:lstStyle/>
          <a:p>
            <a:r>
              <a:rPr lang="en-US" dirty="0" smtClean="0"/>
              <a:t>Chronic bronchitis (C)</a:t>
            </a:r>
            <a:endParaRPr lang="en-US" dirty="0"/>
          </a:p>
        </p:txBody>
      </p:sp>
      <p:cxnSp>
        <p:nvCxnSpPr>
          <p:cNvPr id="7" name="Straight Arrow Connector 6"/>
          <p:cNvCxnSpPr/>
          <p:nvPr/>
        </p:nvCxnSpPr>
        <p:spPr>
          <a:xfrm>
            <a:off x="2500375" y="2476677"/>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890356" y="3276352"/>
            <a:ext cx="1596711" cy="369332"/>
          </a:xfrm>
          <a:prstGeom prst="rect">
            <a:avLst/>
          </a:prstGeom>
          <a:noFill/>
        </p:spPr>
        <p:txBody>
          <a:bodyPr wrap="none" rtlCol="0">
            <a:spAutoFit/>
          </a:bodyPr>
          <a:lstStyle/>
          <a:p>
            <a:r>
              <a:rPr lang="en-US" dirty="0" smtClean="0"/>
              <a:t>Lung cancer (L)</a:t>
            </a:r>
            <a:endParaRPr lang="en-US" dirty="0"/>
          </a:p>
        </p:txBody>
      </p:sp>
      <p:cxnSp>
        <p:nvCxnSpPr>
          <p:cNvPr id="9" name="Straight Arrow Connector 8"/>
          <p:cNvCxnSpPr/>
          <p:nvPr/>
        </p:nvCxnSpPr>
        <p:spPr>
          <a:xfrm flipH="1">
            <a:off x="2500375" y="3619525"/>
            <a:ext cx="882326" cy="70559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82701" y="3593366"/>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422993" y="3645684"/>
            <a:ext cx="721172" cy="6794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886985" y="4479306"/>
            <a:ext cx="1172917" cy="369332"/>
          </a:xfrm>
          <a:prstGeom prst="rect">
            <a:avLst/>
          </a:prstGeom>
          <a:noFill/>
        </p:spPr>
        <p:txBody>
          <a:bodyPr wrap="none" rtlCol="0">
            <a:spAutoFit/>
          </a:bodyPr>
          <a:lstStyle/>
          <a:p>
            <a:r>
              <a:rPr lang="en-US" dirty="0" smtClean="0"/>
              <a:t>Fatigue (F)</a:t>
            </a:r>
            <a:endParaRPr lang="en-US" dirty="0"/>
          </a:p>
        </p:txBody>
      </p:sp>
      <p:sp>
        <p:nvSpPr>
          <p:cNvPr id="13" name="TextBox 12"/>
          <p:cNvSpPr txBox="1"/>
          <p:nvPr/>
        </p:nvSpPr>
        <p:spPr>
          <a:xfrm>
            <a:off x="3511756" y="4473122"/>
            <a:ext cx="1896072" cy="369332"/>
          </a:xfrm>
          <a:prstGeom prst="rect">
            <a:avLst/>
          </a:prstGeom>
          <a:noFill/>
        </p:spPr>
        <p:txBody>
          <a:bodyPr wrap="none" rtlCol="0">
            <a:spAutoFit/>
          </a:bodyPr>
          <a:lstStyle/>
          <a:p>
            <a:r>
              <a:rPr lang="en-US" dirty="0" smtClean="0"/>
              <a:t>Mass on X-ray (M)</a:t>
            </a:r>
            <a:endParaRPr lang="en-US" dirty="0"/>
          </a:p>
        </p:txBody>
      </p:sp>
      <p:sp>
        <p:nvSpPr>
          <p:cNvPr id="14" name="TextBox 13"/>
          <p:cNvSpPr txBox="1"/>
          <p:nvPr/>
        </p:nvSpPr>
        <p:spPr>
          <a:xfrm>
            <a:off x="5407829" y="1922678"/>
            <a:ext cx="3160488" cy="923330"/>
          </a:xfrm>
          <a:prstGeom prst="rect">
            <a:avLst/>
          </a:prstGeom>
          <a:noFill/>
        </p:spPr>
        <p:txBody>
          <a:bodyPr wrap="square" rtlCol="0">
            <a:spAutoFit/>
          </a:bodyPr>
          <a:lstStyle/>
          <a:p>
            <a:r>
              <a:rPr lang="en-US" dirty="0" smtClean="0"/>
              <a:t>A node X is </a:t>
            </a:r>
            <a:r>
              <a:rPr lang="en-US" dirty="0" smtClean="0">
                <a:solidFill>
                  <a:srgbClr val="FF0000"/>
                </a:solidFill>
              </a:rPr>
              <a:t>independent</a:t>
            </a:r>
            <a:r>
              <a:rPr lang="en-US" dirty="0" smtClean="0"/>
              <a:t> of its </a:t>
            </a:r>
            <a:r>
              <a:rPr lang="en-US" dirty="0" smtClean="0">
                <a:solidFill>
                  <a:srgbClr val="FF0000"/>
                </a:solidFill>
              </a:rPr>
              <a:t>non-descendants </a:t>
            </a:r>
            <a:r>
              <a:rPr lang="en-US" dirty="0" smtClean="0"/>
              <a:t>given its </a:t>
            </a:r>
            <a:r>
              <a:rPr lang="en-US" dirty="0" smtClean="0">
                <a:solidFill>
                  <a:srgbClr val="FF0000"/>
                </a:solidFill>
              </a:rPr>
              <a:t>parents</a:t>
            </a:r>
            <a:endParaRPr lang="en-US" dirty="0">
              <a:solidFill>
                <a:srgbClr val="FF0000"/>
              </a:solidFill>
            </a:endParaRPr>
          </a:p>
        </p:txBody>
      </p:sp>
    </p:spTree>
    <p:extLst>
      <p:ext uri="{BB962C8B-B14F-4D97-AF65-F5344CB8AC3E}">
        <p14:creationId xmlns:p14="http://schemas.microsoft.com/office/powerpoint/2010/main" val="206668039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2682637" y="2413325"/>
            <a:ext cx="1282923" cy="369332"/>
          </a:xfrm>
          <a:prstGeom prst="rect">
            <a:avLst/>
          </a:prstGeom>
          <a:noFill/>
        </p:spPr>
        <p:txBody>
          <a:bodyPr wrap="none" rtlCol="0">
            <a:spAutoFit/>
          </a:bodyPr>
          <a:lstStyle/>
          <a:p>
            <a:r>
              <a:rPr lang="en-US" dirty="0" smtClean="0"/>
              <a:t>Smoking (S)</a:t>
            </a:r>
            <a:endParaRPr lang="en-US" dirty="0"/>
          </a:p>
        </p:txBody>
      </p:sp>
      <p:cxnSp>
        <p:nvCxnSpPr>
          <p:cNvPr id="5" name="Straight Arrow Connector 4"/>
          <p:cNvCxnSpPr/>
          <p:nvPr/>
        </p:nvCxnSpPr>
        <p:spPr>
          <a:xfrm flipH="1">
            <a:off x="2218645" y="2782657"/>
            <a:ext cx="924982"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252852" y="3582332"/>
            <a:ext cx="2206028" cy="369332"/>
          </a:xfrm>
          <a:prstGeom prst="rect">
            <a:avLst/>
          </a:prstGeom>
          <a:noFill/>
        </p:spPr>
        <p:txBody>
          <a:bodyPr wrap="none" rtlCol="0">
            <a:spAutoFit/>
          </a:bodyPr>
          <a:lstStyle/>
          <a:p>
            <a:r>
              <a:rPr lang="en-US" dirty="0" smtClean="0"/>
              <a:t>Chronic bronchitis (C)</a:t>
            </a:r>
            <a:endParaRPr lang="en-US" dirty="0"/>
          </a:p>
        </p:txBody>
      </p:sp>
      <p:cxnSp>
        <p:nvCxnSpPr>
          <p:cNvPr id="7" name="Straight Arrow Connector 6"/>
          <p:cNvCxnSpPr/>
          <p:nvPr/>
        </p:nvCxnSpPr>
        <p:spPr>
          <a:xfrm>
            <a:off x="3296027" y="2782657"/>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86008" y="3582332"/>
            <a:ext cx="1596711" cy="369332"/>
          </a:xfrm>
          <a:prstGeom prst="rect">
            <a:avLst/>
          </a:prstGeom>
          <a:noFill/>
        </p:spPr>
        <p:txBody>
          <a:bodyPr wrap="none" rtlCol="0">
            <a:spAutoFit/>
          </a:bodyPr>
          <a:lstStyle/>
          <a:p>
            <a:r>
              <a:rPr lang="en-US" dirty="0" smtClean="0"/>
              <a:t>Lung cancer (L)</a:t>
            </a:r>
            <a:endParaRPr lang="en-US" dirty="0"/>
          </a:p>
        </p:txBody>
      </p:sp>
      <p:cxnSp>
        <p:nvCxnSpPr>
          <p:cNvPr id="9" name="Straight Arrow Connector 8"/>
          <p:cNvCxnSpPr/>
          <p:nvPr/>
        </p:nvCxnSpPr>
        <p:spPr>
          <a:xfrm flipH="1">
            <a:off x="3296027" y="3925505"/>
            <a:ext cx="882326" cy="70559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178353" y="3899346"/>
            <a:ext cx="882326" cy="7317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218645" y="3951664"/>
            <a:ext cx="721172" cy="6794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82637" y="4785286"/>
            <a:ext cx="1172917" cy="369332"/>
          </a:xfrm>
          <a:prstGeom prst="rect">
            <a:avLst/>
          </a:prstGeom>
          <a:noFill/>
        </p:spPr>
        <p:txBody>
          <a:bodyPr wrap="none" rtlCol="0">
            <a:spAutoFit/>
          </a:bodyPr>
          <a:lstStyle/>
          <a:p>
            <a:r>
              <a:rPr lang="en-US" dirty="0" smtClean="0"/>
              <a:t>Fatigue (F)</a:t>
            </a:r>
            <a:endParaRPr lang="en-US" dirty="0"/>
          </a:p>
        </p:txBody>
      </p:sp>
      <p:sp>
        <p:nvSpPr>
          <p:cNvPr id="13" name="TextBox 12"/>
          <p:cNvSpPr txBox="1"/>
          <p:nvPr/>
        </p:nvSpPr>
        <p:spPr>
          <a:xfrm>
            <a:off x="4307408" y="4779102"/>
            <a:ext cx="1896072" cy="369332"/>
          </a:xfrm>
          <a:prstGeom prst="rect">
            <a:avLst/>
          </a:prstGeom>
          <a:noFill/>
        </p:spPr>
        <p:txBody>
          <a:bodyPr wrap="none" rtlCol="0">
            <a:spAutoFit/>
          </a:bodyPr>
          <a:lstStyle/>
          <a:p>
            <a:r>
              <a:rPr lang="en-US" dirty="0" smtClean="0"/>
              <a:t>Mass on X-ray (M)</a:t>
            </a:r>
            <a:endParaRPr lang="en-US" dirty="0"/>
          </a:p>
        </p:txBody>
      </p:sp>
      <p:sp>
        <p:nvSpPr>
          <p:cNvPr id="17" name="Content Placeholder 16"/>
          <p:cNvSpPr>
            <a:spLocks noGrp="1"/>
          </p:cNvSpPr>
          <p:nvPr>
            <p:ph idx="1"/>
          </p:nvPr>
        </p:nvSpPr>
        <p:spPr>
          <a:xfrm>
            <a:off x="6378519" y="1523633"/>
            <a:ext cx="2765481" cy="2149133"/>
          </a:xfrm>
        </p:spPr>
        <p:txBody>
          <a:bodyPr>
            <a:normAutofit fontScale="77500" lnSpcReduction="20000"/>
          </a:bodyPr>
          <a:lstStyle/>
          <a:p>
            <a:pPr marL="0" indent="0">
              <a:buNone/>
            </a:pPr>
            <a:r>
              <a:rPr lang="en-US" dirty="0" smtClean="0"/>
              <a:t>Instead of 2^5 parameters:</a:t>
            </a:r>
          </a:p>
          <a:p>
            <a:pPr lvl="1"/>
            <a:r>
              <a:rPr lang="en-US" dirty="0" smtClean="0"/>
              <a:t>P(S): 2</a:t>
            </a:r>
          </a:p>
          <a:p>
            <a:pPr lvl="1"/>
            <a:r>
              <a:rPr lang="en-US" dirty="0" smtClean="0"/>
              <a:t>P(C|S): 4</a:t>
            </a:r>
          </a:p>
          <a:p>
            <a:pPr lvl="1"/>
            <a:r>
              <a:rPr lang="en-US" dirty="0" smtClean="0"/>
              <a:t>P(L|</a:t>
            </a:r>
            <a:r>
              <a:rPr lang="en-US" dirty="0"/>
              <a:t>S</a:t>
            </a:r>
            <a:r>
              <a:rPr lang="en-US" dirty="0" smtClean="0"/>
              <a:t>): 4</a:t>
            </a:r>
          </a:p>
          <a:p>
            <a:pPr lvl="1"/>
            <a:r>
              <a:rPr lang="en-US" dirty="0" smtClean="0"/>
              <a:t>P(F|C,L)=8</a:t>
            </a:r>
          </a:p>
          <a:p>
            <a:pPr lvl="1"/>
            <a:r>
              <a:rPr lang="en-US" dirty="0" smtClean="0"/>
              <a:t>P(M|L)=2</a:t>
            </a:r>
            <a:endParaRPr lang="en-US" dirty="0"/>
          </a:p>
        </p:txBody>
      </p:sp>
      <p:graphicFrame>
        <p:nvGraphicFramePr>
          <p:cNvPr id="18" name="Content Placeholder 14"/>
          <p:cNvGraphicFramePr>
            <a:graphicFrameLocks/>
          </p:cNvGraphicFramePr>
          <p:nvPr>
            <p:extLst>
              <p:ext uri="{D42A27DB-BD31-4B8C-83A1-F6EECF244321}">
                <p14:modId xmlns:p14="http://schemas.microsoft.com/office/powerpoint/2010/main" val="1088084347"/>
              </p:ext>
            </p:extLst>
          </p:nvPr>
        </p:nvGraphicFramePr>
        <p:xfrm>
          <a:off x="4207503" y="2226397"/>
          <a:ext cx="1407804" cy="741680"/>
        </p:xfrm>
        <a:graphic>
          <a:graphicData uri="http://schemas.openxmlformats.org/drawingml/2006/table">
            <a:tbl>
              <a:tblPr firstRow="1" bandRow="1">
                <a:tableStyleId>{2D5ABB26-0587-4C30-8999-92F81FD0307C}</a:tableStyleId>
              </a:tblPr>
              <a:tblGrid>
                <a:gridCol w="703978"/>
                <a:gridCol w="703826"/>
              </a:tblGrid>
              <a:tr h="370840">
                <a:tc>
                  <a:txBody>
                    <a:bodyPr/>
                    <a:lstStyle/>
                    <a:p>
                      <a:r>
                        <a:rPr lang="en-US" sz="1600" dirty="0" smtClean="0"/>
                        <a:t>P(S=T)</a:t>
                      </a:r>
                      <a:endParaRPr lang="en-US" sz="1600" dirty="0"/>
                    </a:p>
                  </a:txBody>
                  <a:tcPr/>
                </a:tc>
                <a:tc>
                  <a:txBody>
                    <a:bodyPr/>
                    <a:lstStyle/>
                    <a:p>
                      <a:r>
                        <a:rPr lang="en-US" sz="1600" dirty="0" smtClean="0"/>
                        <a:t>P(S=F)</a:t>
                      </a:r>
                      <a:endParaRPr lang="en-US" sz="1600" dirty="0"/>
                    </a:p>
                  </a:txBody>
                  <a:tcPr/>
                </a:tc>
              </a:tr>
              <a:tr h="370840">
                <a:tc>
                  <a:txBody>
                    <a:bodyPr/>
                    <a:lstStyle/>
                    <a:p>
                      <a:r>
                        <a:rPr lang="en-US" sz="1600" dirty="0" smtClean="0"/>
                        <a:t>0.2</a:t>
                      </a:r>
                      <a:endParaRPr lang="en-US" sz="1600" dirty="0"/>
                    </a:p>
                  </a:txBody>
                  <a:tcPr/>
                </a:tc>
                <a:tc>
                  <a:txBody>
                    <a:bodyPr/>
                    <a:lstStyle/>
                    <a:p>
                      <a:r>
                        <a:rPr lang="en-US" sz="1600" dirty="0" smtClean="0"/>
                        <a:t>0.8</a:t>
                      </a:r>
                      <a:endParaRPr lang="en-US" sz="1600" dirty="0"/>
                    </a:p>
                  </a:txBody>
                  <a:tcPr/>
                </a:tc>
              </a:tr>
            </a:tbl>
          </a:graphicData>
        </a:graphic>
      </p:graphicFrame>
      <p:graphicFrame>
        <p:nvGraphicFramePr>
          <p:cNvPr id="22" name="Content Placeholder 14"/>
          <p:cNvGraphicFramePr>
            <a:graphicFrameLocks/>
          </p:cNvGraphicFramePr>
          <p:nvPr>
            <p:extLst>
              <p:ext uri="{D42A27DB-BD31-4B8C-83A1-F6EECF244321}">
                <p14:modId xmlns:p14="http://schemas.microsoft.com/office/powerpoint/2010/main" val="2838481485"/>
              </p:ext>
            </p:extLst>
          </p:nvPr>
        </p:nvGraphicFramePr>
        <p:xfrm>
          <a:off x="336611" y="2034475"/>
          <a:ext cx="2202677" cy="1112520"/>
        </p:xfrm>
        <a:graphic>
          <a:graphicData uri="http://schemas.openxmlformats.org/drawingml/2006/table">
            <a:tbl>
              <a:tblPr firstRow="1" bandRow="1">
                <a:tableStyleId>{2D5ABB26-0587-4C30-8999-92F81FD0307C}</a:tableStyleId>
              </a:tblPr>
              <a:tblGrid>
                <a:gridCol w="734279"/>
                <a:gridCol w="734279"/>
                <a:gridCol w="734119"/>
              </a:tblGrid>
              <a:tr h="370840">
                <a:tc>
                  <a:txBody>
                    <a:bodyPr/>
                    <a:lstStyle/>
                    <a:p>
                      <a:endParaRPr lang="en-US" sz="1600" dirty="0"/>
                    </a:p>
                  </a:txBody>
                  <a:tcPr/>
                </a:tc>
                <a:tc>
                  <a:txBody>
                    <a:bodyPr/>
                    <a:lstStyle/>
                    <a:p>
                      <a:r>
                        <a:rPr lang="en-US" sz="1600" dirty="0" smtClean="0"/>
                        <a:t>P(C=T)</a:t>
                      </a:r>
                      <a:endParaRPr lang="en-US" sz="1600" dirty="0"/>
                    </a:p>
                  </a:txBody>
                  <a:tcPr/>
                </a:tc>
                <a:tc>
                  <a:txBody>
                    <a:bodyPr/>
                    <a:lstStyle/>
                    <a:p>
                      <a:r>
                        <a:rPr lang="en-US" sz="1600" dirty="0" smtClean="0"/>
                        <a:t>P(C=F)</a:t>
                      </a:r>
                      <a:endParaRPr lang="en-US" sz="1600" dirty="0"/>
                    </a:p>
                  </a:txBody>
                  <a:tcPr/>
                </a:tc>
              </a:tr>
              <a:tr h="370840">
                <a:tc>
                  <a:txBody>
                    <a:bodyPr/>
                    <a:lstStyle/>
                    <a:p>
                      <a:r>
                        <a:rPr lang="en-US" sz="1600" dirty="0" smtClean="0"/>
                        <a:t>S=T</a:t>
                      </a:r>
                      <a:endParaRPr lang="en-US" sz="1600" dirty="0"/>
                    </a:p>
                  </a:txBody>
                  <a:tcPr/>
                </a:tc>
                <a:tc>
                  <a:txBody>
                    <a:bodyPr/>
                    <a:lstStyle/>
                    <a:p>
                      <a:r>
                        <a:rPr lang="en-US" sz="1600" dirty="0" smtClean="0"/>
                        <a:t>0.25</a:t>
                      </a:r>
                      <a:endParaRPr lang="en-US" sz="1600" dirty="0"/>
                    </a:p>
                  </a:txBody>
                  <a:tcPr/>
                </a:tc>
                <a:tc>
                  <a:txBody>
                    <a:bodyPr/>
                    <a:lstStyle/>
                    <a:p>
                      <a:r>
                        <a:rPr lang="en-US" sz="1600" dirty="0" smtClean="0"/>
                        <a:t>0.75</a:t>
                      </a:r>
                      <a:endParaRPr lang="en-US" sz="1600" dirty="0"/>
                    </a:p>
                  </a:txBody>
                  <a:tcPr/>
                </a:tc>
              </a:tr>
              <a:tr h="370840">
                <a:tc>
                  <a:txBody>
                    <a:bodyPr/>
                    <a:lstStyle/>
                    <a:p>
                      <a:r>
                        <a:rPr lang="en-US" sz="1600" dirty="0" smtClean="0"/>
                        <a:t>S=F</a:t>
                      </a:r>
                      <a:endParaRPr lang="en-US" sz="1600" dirty="0"/>
                    </a:p>
                  </a:txBody>
                  <a:tcPr/>
                </a:tc>
                <a:tc>
                  <a:txBody>
                    <a:bodyPr/>
                    <a:lstStyle/>
                    <a:p>
                      <a:r>
                        <a:rPr lang="en-US" sz="1600" dirty="0" smtClean="0"/>
                        <a:t>0.05</a:t>
                      </a:r>
                      <a:endParaRPr lang="en-US" sz="1600" dirty="0"/>
                    </a:p>
                  </a:txBody>
                  <a:tcPr/>
                </a:tc>
                <a:tc>
                  <a:txBody>
                    <a:bodyPr/>
                    <a:lstStyle/>
                    <a:p>
                      <a:r>
                        <a:rPr lang="en-US" sz="1600" dirty="0" smtClean="0"/>
                        <a:t>0.95</a:t>
                      </a:r>
                      <a:endParaRPr lang="en-US" sz="1600" dirty="0"/>
                    </a:p>
                  </a:txBody>
                  <a:tcPr/>
                </a:tc>
              </a:tr>
            </a:tbl>
          </a:graphicData>
        </a:graphic>
      </p:graphicFrame>
      <p:graphicFrame>
        <p:nvGraphicFramePr>
          <p:cNvPr id="23" name="Content Placeholder 14"/>
          <p:cNvGraphicFramePr>
            <a:graphicFrameLocks/>
          </p:cNvGraphicFramePr>
          <p:nvPr>
            <p:extLst>
              <p:ext uri="{D42A27DB-BD31-4B8C-83A1-F6EECF244321}">
                <p14:modId xmlns:p14="http://schemas.microsoft.com/office/powerpoint/2010/main" val="2640001424"/>
              </p:ext>
            </p:extLst>
          </p:nvPr>
        </p:nvGraphicFramePr>
        <p:xfrm>
          <a:off x="5476995" y="3672766"/>
          <a:ext cx="2721561" cy="1112520"/>
        </p:xfrm>
        <a:graphic>
          <a:graphicData uri="http://schemas.openxmlformats.org/drawingml/2006/table">
            <a:tbl>
              <a:tblPr firstRow="1" bandRow="1">
                <a:tableStyleId>{2D5ABB26-0587-4C30-8999-92F81FD0307C}</a:tableStyleId>
              </a:tblPr>
              <a:tblGrid>
                <a:gridCol w="836692"/>
                <a:gridCol w="1009980"/>
                <a:gridCol w="874889"/>
              </a:tblGrid>
              <a:tr h="370840">
                <a:tc>
                  <a:txBody>
                    <a:bodyPr/>
                    <a:lstStyle/>
                    <a:p>
                      <a:endParaRPr lang="en-US" sz="1600" dirty="0"/>
                    </a:p>
                  </a:txBody>
                  <a:tcPr/>
                </a:tc>
                <a:tc>
                  <a:txBody>
                    <a:bodyPr/>
                    <a:lstStyle/>
                    <a:p>
                      <a:r>
                        <a:rPr lang="en-US" sz="1600" dirty="0" smtClean="0"/>
                        <a:t>P(L=T)</a:t>
                      </a:r>
                      <a:endParaRPr lang="en-US" sz="1600" dirty="0"/>
                    </a:p>
                  </a:txBody>
                  <a:tcPr/>
                </a:tc>
                <a:tc>
                  <a:txBody>
                    <a:bodyPr/>
                    <a:lstStyle/>
                    <a:p>
                      <a:r>
                        <a:rPr lang="en-US" sz="1600" dirty="0" smtClean="0"/>
                        <a:t>P(L=F)</a:t>
                      </a:r>
                      <a:endParaRPr lang="en-US" sz="1600" dirty="0"/>
                    </a:p>
                  </a:txBody>
                  <a:tcPr/>
                </a:tc>
              </a:tr>
              <a:tr h="370840">
                <a:tc>
                  <a:txBody>
                    <a:bodyPr/>
                    <a:lstStyle/>
                    <a:p>
                      <a:r>
                        <a:rPr lang="en-US" sz="1600" dirty="0" smtClean="0"/>
                        <a:t>S=T</a:t>
                      </a:r>
                      <a:endParaRPr lang="en-US" sz="1600" dirty="0"/>
                    </a:p>
                  </a:txBody>
                  <a:tcPr/>
                </a:tc>
                <a:tc>
                  <a:txBody>
                    <a:bodyPr/>
                    <a:lstStyle/>
                    <a:p>
                      <a:r>
                        <a:rPr lang="en-US" sz="1600" dirty="0" smtClean="0"/>
                        <a:t>0.003</a:t>
                      </a:r>
                      <a:endParaRPr lang="en-US" sz="1600" dirty="0"/>
                    </a:p>
                  </a:txBody>
                  <a:tcPr/>
                </a:tc>
                <a:tc>
                  <a:txBody>
                    <a:bodyPr/>
                    <a:lstStyle/>
                    <a:p>
                      <a:r>
                        <a:rPr lang="en-US" sz="1600" dirty="0" smtClean="0"/>
                        <a:t>0.997</a:t>
                      </a:r>
                      <a:endParaRPr lang="en-US" sz="1600" dirty="0"/>
                    </a:p>
                  </a:txBody>
                  <a:tcPr/>
                </a:tc>
              </a:tr>
              <a:tr h="370840">
                <a:tc>
                  <a:txBody>
                    <a:bodyPr/>
                    <a:lstStyle/>
                    <a:p>
                      <a:r>
                        <a:rPr lang="en-US" sz="1600" dirty="0" smtClean="0"/>
                        <a:t>S=F</a:t>
                      </a:r>
                      <a:endParaRPr lang="en-US" sz="1600" dirty="0"/>
                    </a:p>
                  </a:txBody>
                  <a:tcPr/>
                </a:tc>
                <a:tc>
                  <a:txBody>
                    <a:bodyPr/>
                    <a:lstStyle/>
                    <a:p>
                      <a:r>
                        <a:rPr lang="en-US" sz="1600" dirty="0" smtClean="0"/>
                        <a:t>0.000005</a:t>
                      </a:r>
                      <a:endParaRPr lang="en-US" sz="1600" dirty="0"/>
                    </a:p>
                  </a:txBody>
                  <a:tcPr/>
                </a:tc>
                <a:tc>
                  <a:txBody>
                    <a:bodyPr/>
                    <a:lstStyle/>
                    <a:p>
                      <a:r>
                        <a:rPr lang="en-US" sz="1600" dirty="0" smtClean="0"/>
                        <a:t>0.99995</a:t>
                      </a:r>
                      <a:endParaRPr lang="en-US" sz="1600" dirty="0"/>
                    </a:p>
                  </a:txBody>
                  <a:tcPr/>
                </a:tc>
              </a:tr>
            </a:tbl>
          </a:graphicData>
        </a:graphic>
      </p:graphicFrame>
      <p:graphicFrame>
        <p:nvGraphicFramePr>
          <p:cNvPr id="24" name="Content Placeholder 14"/>
          <p:cNvGraphicFramePr>
            <a:graphicFrameLocks/>
          </p:cNvGraphicFramePr>
          <p:nvPr>
            <p:extLst>
              <p:ext uri="{D42A27DB-BD31-4B8C-83A1-F6EECF244321}">
                <p14:modId xmlns:p14="http://schemas.microsoft.com/office/powerpoint/2010/main" val="3653699858"/>
              </p:ext>
            </p:extLst>
          </p:nvPr>
        </p:nvGraphicFramePr>
        <p:xfrm>
          <a:off x="4375656" y="5370416"/>
          <a:ext cx="2202677" cy="1112520"/>
        </p:xfrm>
        <a:graphic>
          <a:graphicData uri="http://schemas.openxmlformats.org/drawingml/2006/table">
            <a:tbl>
              <a:tblPr firstRow="1" bandRow="1">
                <a:tableStyleId>{2D5ABB26-0587-4C30-8999-92F81FD0307C}</a:tableStyleId>
              </a:tblPr>
              <a:tblGrid>
                <a:gridCol w="535825"/>
                <a:gridCol w="826231"/>
                <a:gridCol w="840621"/>
              </a:tblGrid>
              <a:tr h="370840">
                <a:tc>
                  <a:txBody>
                    <a:bodyPr/>
                    <a:lstStyle/>
                    <a:p>
                      <a:endParaRPr lang="en-US" sz="1600" dirty="0"/>
                    </a:p>
                  </a:txBody>
                  <a:tcPr/>
                </a:tc>
                <a:tc>
                  <a:txBody>
                    <a:bodyPr/>
                    <a:lstStyle/>
                    <a:p>
                      <a:r>
                        <a:rPr lang="en-US" sz="1600" dirty="0" smtClean="0"/>
                        <a:t>P(M=T)</a:t>
                      </a:r>
                      <a:endParaRPr lang="en-US" sz="1600" dirty="0"/>
                    </a:p>
                  </a:txBody>
                  <a:tcPr/>
                </a:tc>
                <a:tc>
                  <a:txBody>
                    <a:bodyPr/>
                    <a:lstStyle/>
                    <a:p>
                      <a:r>
                        <a:rPr lang="en-US" sz="1600" dirty="0" smtClean="0"/>
                        <a:t>P(M=F)</a:t>
                      </a:r>
                      <a:endParaRPr lang="en-US" sz="1600" dirty="0"/>
                    </a:p>
                  </a:txBody>
                  <a:tcPr/>
                </a:tc>
              </a:tr>
              <a:tr h="370840">
                <a:tc>
                  <a:txBody>
                    <a:bodyPr/>
                    <a:lstStyle/>
                    <a:p>
                      <a:r>
                        <a:rPr lang="en-US" sz="1600" dirty="0" smtClean="0"/>
                        <a:t>L=T</a:t>
                      </a:r>
                      <a:endParaRPr lang="en-US" sz="1600" dirty="0"/>
                    </a:p>
                  </a:txBody>
                  <a:tcPr/>
                </a:tc>
                <a:tc>
                  <a:txBody>
                    <a:bodyPr/>
                    <a:lstStyle/>
                    <a:p>
                      <a:r>
                        <a:rPr lang="en-US" sz="1600" dirty="0" smtClean="0"/>
                        <a:t>0.6</a:t>
                      </a:r>
                      <a:endParaRPr lang="en-US" sz="1600" dirty="0"/>
                    </a:p>
                  </a:txBody>
                  <a:tcPr/>
                </a:tc>
                <a:tc>
                  <a:txBody>
                    <a:bodyPr/>
                    <a:lstStyle/>
                    <a:p>
                      <a:r>
                        <a:rPr lang="en-US" sz="1600" dirty="0" smtClean="0"/>
                        <a:t>0.40</a:t>
                      </a:r>
                      <a:endParaRPr lang="en-US" sz="1600" dirty="0"/>
                    </a:p>
                  </a:txBody>
                  <a:tcPr/>
                </a:tc>
              </a:tr>
              <a:tr h="370840">
                <a:tc>
                  <a:txBody>
                    <a:bodyPr/>
                    <a:lstStyle/>
                    <a:p>
                      <a:r>
                        <a:rPr lang="en-US" sz="1600" dirty="0" smtClean="0"/>
                        <a:t>L=F</a:t>
                      </a:r>
                      <a:endParaRPr lang="en-US" sz="1600" dirty="0"/>
                    </a:p>
                  </a:txBody>
                  <a:tcPr/>
                </a:tc>
                <a:tc>
                  <a:txBody>
                    <a:bodyPr/>
                    <a:lstStyle/>
                    <a:p>
                      <a:r>
                        <a:rPr lang="en-US" sz="1600" dirty="0" smtClean="0"/>
                        <a:t>0.02</a:t>
                      </a:r>
                      <a:endParaRPr lang="en-US" sz="1600" dirty="0"/>
                    </a:p>
                  </a:txBody>
                  <a:tcPr/>
                </a:tc>
                <a:tc>
                  <a:txBody>
                    <a:bodyPr/>
                    <a:lstStyle/>
                    <a:p>
                      <a:r>
                        <a:rPr lang="en-US" sz="1600" dirty="0" smtClean="0"/>
                        <a:t>0.98</a:t>
                      </a:r>
                      <a:endParaRPr lang="en-US" sz="1600" dirty="0"/>
                    </a:p>
                  </a:txBody>
                  <a:tcPr/>
                </a:tc>
              </a:tr>
            </a:tbl>
          </a:graphicData>
        </a:graphic>
      </p:graphicFrame>
      <p:graphicFrame>
        <p:nvGraphicFramePr>
          <p:cNvPr id="25" name="Content Placeholder 14"/>
          <p:cNvGraphicFramePr>
            <a:graphicFrameLocks/>
          </p:cNvGraphicFramePr>
          <p:nvPr>
            <p:extLst>
              <p:ext uri="{D42A27DB-BD31-4B8C-83A1-F6EECF244321}">
                <p14:modId xmlns:p14="http://schemas.microsoft.com/office/powerpoint/2010/main" val="2140873279"/>
              </p:ext>
            </p:extLst>
          </p:nvPr>
        </p:nvGraphicFramePr>
        <p:xfrm>
          <a:off x="244871" y="4785286"/>
          <a:ext cx="2429178" cy="1854200"/>
        </p:xfrm>
        <a:graphic>
          <a:graphicData uri="http://schemas.openxmlformats.org/drawingml/2006/table">
            <a:tbl>
              <a:tblPr firstRow="1" bandRow="1">
                <a:tableStyleId>{2D5ABB26-0587-4C30-8999-92F81FD0307C}</a:tableStyleId>
              </a:tblPr>
              <a:tblGrid>
                <a:gridCol w="872132"/>
                <a:gridCol w="795629"/>
                <a:gridCol w="761417"/>
              </a:tblGrid>
              <a:tr h="370840">
                <a:tc>
                  <a:txBody>
                    <a:bodyPr/>
                    <a:lstStyle/>
                    <a:p>
                      <a:endParaRPr lang="en-US" sz="1600" dirty="0"/>
                    </a:p>
                  </a:txBody>
                  <a:tcPr/>
                </a:tc>
                <a:tc>
                  <a:txBody>
                    <a:bodyPr/>
                    <a:lstStyle/>
                    <a:p>
                      <a:r>
                        <a:rPr lang="en-US" sz="1600" dirty="0" smtClean="0"/>
                        <a:t>P(F=T)</a:t>
                      </a:r>
                      <a:endParaRPr lang="en-US" sz="1600" dirty="0"/>
                    </a:p>
                  </a:txBody>
                  <a:tcPr/>
                </a:tc>
                <a:tc>
                  <a:txBody>
                    <a:bodyPr/>
                    <a:lstStyle/>
                    <a:p>
                      <a:r>
                        <a:rPr lang="en-US" sz="1600" dirty="0" smtClean="0"/>
                        <a:t>P(F=F)</a:t>
                      </a:r>
                      <a:endParaRPr lang="en-US" sz="1600" dirty="0"/>
                    </a:p>
                  </a:txBody>
                  <a:tcPr/>
                </a:tc>
              </a:tr>
              <a:tr h="370840">
                <a:tc>
                  <a:txBody>
                    <a:bodyPr/>
                    <a:lstStyle/>
                    <a:p>
                      <a:r>
                        <a:rPr lang="en-US" sz="1600" dirty="0" smtClean="0"/>
                        <a:t>C=T,L=T</a:t>
                      </a:r>
                      <a:endParaRPr lang="en-US" sz="1600" dirty="0"/>
                    </a:p>
                  </a:txBody>
                  <a:tcPr/>
                </a:tc>
                <a:tc>
                  <a:txBody>
                    <a:bodyPr/>
                    <a:lstStyle/>
                    <a:p>
                      <a:r>
                        <a:rPr lang="en-US" sz="1600" dirty="0" smtClean="0"/>
                        <a:t>0.75</a:t>
                      </a:r>
                      <a:endParaRPr lang="en-US" sz="1600" dirty="0"/>
                    </a:p>
                  </a:txBody>
                  <a:tcPr/>
                </a:tc>
                <a:tc>
                  <a:txBody>
                    <a:bodyPr/>
                    <a:lstStyle/>
                    <a:p>
                      <a:r>
                        <a:rPr lang="en-US" sz="1600" dirty="0" smtClean="0"/>
                        <a:t>0.25</a:t>
                      </a:r>
                      <a:endParaRPr lang="en-US" sz="1600" dirty="0"/>
                    </a:p>
                  </a:txBody>
                  <a:tcPr/>
                </a:tc>
              </a:tr>
              <a:tr h="370840">
                <a:tc>
                  <a:txBody>
                    <a:bodyPr/>
                    <a:lstStyle/>
                    <a:p>
                      <a:r>
                        <a:rPr lang="en-US" sz="1600" dirty="0" smtClean="0"/>
                        <a:t>C=T,L=F</a:t>
                      </a:r>
                      <a:endParaRPr lang="en-US" sz="1600" dirty="0"/>
                    </a:p>
                  </a:txBody>
                  <a:tcPr/>
                </a:tc>
                <a:tc>
                  <a:txBody>
                    <a:bodyPr/>
                    <a:lstStyle/>
                    <a:p>
                      <a:r>
                        <a:rPr lang="en-US" sz="1600" dirty="0" smtClean="0"/>
                        <a:t>0.10</a:t>
                      </a:r>
                      <a:endParaRPr lang="en-US" sz="1600" dirty="0"/>
                    </a:p>
                  </a:txBody>
                  <a:tcPr/>
                </a:tc>
                <a:tc>
                  <a:txBody>
                    <a:bodyPr/>
                    <a:lstStyle/>
                    <a:p>
                      <a:r>
                        <a:rPr lang="en-US" sz="1600" dirty="0" smtClean="0"/>
                        <a:t>0.90</a:t>
                      </a:r>
                      <a:endParaRPr lang="en-US" sz="1600" dirty="0"/>
                    </a:p>
                  </a:txBody>
                  <a:tcPr/>
                </a:tc>
              </a:tr>
              <a:tr h="370840">
                <a:tc>
                  <a:txBody>
                    <a:bodyPr/>
                    <a:lstStyle/>
                    <a:p>
                      <a:r>
                        <a:rPr lang="en-US" sz="1600" dirty="0" smtClean="0"/>
                        <a:t>C=F,L=T</a:t>
                      </a:r>
                      <a:endParaRPr lang="en-US" sz="1600" dirty="0"/>
                    </a:p>
                  </a:txBody>
                  <a:tcPr/>
                </a:tc>
                <a:tc>
                  <a:txBody>
                    <a:bodyPr/>
                    <a:lstStyle/>
                    <a:p>
                      <a:r>
                        <a:rPr lang="en-US" sz="1600" dirty="0" smtClean="0"/>
                        <a:t>0.50</a:t>
                      </a:r>
                      <a:endParaRPr lang="en-US" sz="1600" dirty="0"/>
                    </a:p>
                  </a:txBody>
                  <a:tcPr/>
                </a:tc>
                <a:tc>
                  <a:txBody>
                    <a:bodyPr/>
                    <a:lstStyle/>
                    <a:p>
                      <a:r>
                        <a:rPr lang="en-US" sz="1600" dirty="0" smtClean="0"/>
                        <a:t>0.50</a:t>
                      </a:r>
                      <a:endParaRPr lang="en-US" sz="1600" dirty="0"/>
                    </a:p>
                  </a:txBody>
                  <a:tcPr/>
                </a:tc>
              </a:tr>
              <a:tr h="370840">
                <a:tc>
                  <a:txBody>
                    <a:bodyPr/>
                    <a:lstStyle/>
                    <a:p>
                      <a:r>
                        <a:rPr lang="en-US" sz="1600" dirty="0" smtClean="0"/>
                        <a:t>C=F,L=F</a:t>
                      </a:r>
                      <a:endParaRPr lang="en-US" sz="1600" dirty="0"/>
                    </a:p>
                  </a:txBody>
                  <a:tcPr/>
                </a:tc>
                <a:tc>
                  <a:txBody>
                    <a:bodyPr/>
                    <a:lstStyle/>
                    <a:p>
                      <a:r>
                        <a:rPr lang="en-US" sz="1600" dirty="0" smtClean="0"/>
                        <a:t>0.05</a:t>
                      </a:r>
                      <a:endParaRPr lang="en-US" sz="1600" dirty="0"/>
                    </a:p>
                  </a:txBody>
                  <a:tcPr/>
                </a:tc>
                <a:tc>
                  <a:txBody>
                    <a:bodyPr/>
                    <a:lstStyle/>
                    <a:p>
                      <a:r>
                        <a:rPr lang="en-US" sz="1600" dirty="0" smtClean="0"/>
                        <a:t>0.95</a:t>
                      </a:r>
                      <a:endParaRPr lang="en-US" sz="1600" dirty="0"/>
                    </a:p>
                  </a:txBody>
                  <a:tcPr/>
                </a:tc>
              </a:tr>
            </a:tbl>
          </a:graphicData>
        </a:graphic>
      </p:graphicFrame>
    </p:spTree>
    <p:extLst>
      <p:ext uri="{BB962C8B-B14F-4D97-AF65-F5344CB8AC3E}">
        <p14:creationId xmlns:p14="http://schemas.microsoft.com/office/powerpoint/2010/main" val="3744169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graphical model</a:t>
            </a:r>
            <a:endParaRPr lang="en-US" dirty="0"/>
          </a:p>
        </p:txBody>
      </p:sp>
      <p:sp>
        <p:nvSpPr>
          <p:cNvPr id="3" name="Content Placeholder 2"/>
          <p:cNvSpPr>
            <a:spLocks noGrp="1"/>
          </p:cNvSpPr>
          <p:nvPr>
            <p:ph idx="1"/>
          </p:nvPr>
        </p:nvSpPr>
        <p:spPr/>
        <p:txBody>
          <a:bodyPr/>
          <a:lstStyle/>
          <a:p>
            <a:pPr marL="0" indent="0">
              <a:buNone/>
            </a:pPr>
            <a:r>
              <a:rPr lang="en-US" dirty="0" smtClean="0"/>
              <a:t>For X</a:t>
            </a:r>
            <a:r>
              <a:rPr lang="en-US" baseline="-25000" dirty="0" smtClean="0"/>
              <a:t>1</a:t>
            </a:r>
            <a:r>
              <a:rPr lang="en-US" dirty="0" smtClean="0"/>
              <a:t>,X</a:t>
            </a:r>
            <a:r>
              <a:rPr lang="en-US" baseline="-25000" dirty="0" smtClean="0"/>
              <a:t>2</a:t>
            </a:r>
            <a:r>
              <a:rPr lang="en-US" dirty="0" smtClean="0"/>
              <a:t>,…</a:t>
            </a:r>
            <a:r>
              <a:rPr lang="en-US" dirty="0" err="1" smtClean="0"/>
              <a:t>X</a:t>
            </a:r>
            <a:r>
              <a:rPr lang="en-US" baseline="-25000" dirty="0" err="1" smtClean="0"/>
              <a:t>n</a:t>
            </a:r>
            <a:r>
              <a:rPr lang="en-US" baseline="-25000" dirty="0" smtClean="0"/>
              <a:t>,:</a:t>
            </a:r>
            <a:endParaRPr lang="en-US" dirty="0"/>
          </a:p>
          <a:p>
            <a:pPr marL="0" indent="0">
              <a:buNone/>
            </a:pPr>
            <a:r>
              <a:rPr lang="en-US" dirty="0" smtClean="0"/>
              <a:t>	-Add X</a:t>
            </a:r>
            <a:r>
              <a:rPr lang="en-US" baseline="-25000" dirty="0" smtClean="0"/>
              <a:t>i</a:t>
            </a:r>
            <a:r>
              <a:rPr lang="en-US" dirty="0" smtClean="0"/>
              <a:t> to graph</a:t>
            </a:r>
          </a:p>
          <a:p>
            <a:pPr marL="0" indent="0">
              <a:buNone/>
            </a:pPr>
            <a:r>
              <a:rPr lang="en-US" dirty="0" smtClean="0"/>
              <a:t>	-Add edges from pa(X</a:t>
            </a:r>
            <a:r>
              <a:rPr lang="en-US" baseline="-25000" dirty="0" smtClean="0"/>
              <a:t>i</a:t>
            </a:r>
            <a:r>
              <a:rPr lang="en-US" dirty="0" smtClean="0"/>
              <a:t>) where	</a:t>
            </a:r>
          </a:p>
          <a:p>
            <a:pPr marL="0" indent="0">
              <a:buNone/>
            </a:pPr>
            <a:r>
              <a:rPr lang="en-US" dirty="0"/>
              <a:t>	</a:t>
            </a:r>
            <a:r>
              <a:rPr lang="en-US" dirty="0" smtClean="0"/>
              <a:t>	P(X</a:t>
            </a:r>
            <a:r>
              <a:rPr lang="en-US" baseline="-25000" dirty="0" smtClean="0"/>
              <a:t>i</a:t>
            </a:r>
            <a:r>
              <a:rPr lang="en-US" dirty="0" smtClean="0"/>
              <a:t>|X</a:t>
            </a:r>
            <a:r>
              <a:rPr lang="en-US" baseline="-25000" dirty="0" smtClean="0"/>
              <a:t>1</a:t>
            </a:r>
            <a:r>
              <a:rPr lang="en-US" dirty="0" smtClean="0"/>
              <a:t>…X</a:t>
            </a:r>
            <a:r>
              <a:rPr lang="en-US" baseline="-25000" dirty="0" smtClean="0"/>
              <a:t>i-1</a:t>
            </a:r>
            <a:r>
              <a:rPr lang="en-US" dirty="0" smtClean="0"/>
              <a:t>)=P(</a:t>
            </a:r>
            <a:r>
              <a:rPr lang="en-US" dirty="0" err="1" smtClean="0"/>
              <a:t>X</a:t>
            </a:r>
            <a:r>
              <a:rPr lang="en-US" baseline="-25000" dirty="0" err="1" smtClean="0"/>
              <a:t>i</a:t>
            </a:r>
            <a:r>
              <a:rPr lang="en-US" dirty="0" err="1" smtClean="0"/>
              <a:t>|pa</a:t>
            </a:r>
            <a:r>
              <a:rPr lang="en-US" dirty="0" smtClean="0"/>
              <a:t>(X</a:t>
            </a:r>
            <a:r>
              <a:rPr lang="en-US" baseline="-25000" dirty="0" smtClean="0"/>
              <a:t>i</a:t>
            </a:r>
            <a:r>
              <a:rPr lang="en-US" dirty="0" smtClean="0"/>
              <a:t>))</a:t>
            </a:r>
          </a:p>
          <a:p>
            <a:pPr marL="0" indent="0">
              <a:buNone/>
            </a:pPr>
            <a:r>
              <a:rPr lang="en-US" dirty="0"/>
              <a:t>	</a:t>
            </a:r>
            <a:r>
              <a:rPr lang="en-US" dirty="0" smtClean="0"/>
              <a:t>-Add conditional probability P</a:t>
            </a:r>
            <a:r>
              <a:rPr lang="en-US" dirty="0"/>
              <a:t>(</a:t>
            </a:r>
            <a:r>
              <a:rPr lang="en-US" dirty="0" err="1"/>
              <a:t>X</a:t>
            </a:r>
            <a:r>
              <a:rPr lang="en-US" baseline="-25000" dirty="0" err="1"/>
              <a:t>i</a:t>
            </a:r>
            <a:r>
              <a:rPr lang="en-US" dirty="0" err="1"/>
              <a:t>|pa</a:t>
            </a:r>
            <a:r>
              <a:rPr lang="en-US" dirty="0"/>
              <a:t>(X</a:t>
            </a:r>
            <a:r>
              <a:rPr lang="en-US" baseline="-25000" dirty="0"/>
              <a:t>i</a:t>
            </a:r>
            <a:r>
              <a:rPr lang="en-US" dirty="0"/>
              <a:t>))</a:t>
            </a:r>
          </a:p>
        </p:txBody>
      </p:sp>
      <p:sp>
        <p:nvSpPr>
          <p:cNvPr id="4" name="TextBox 3"/>
          <p:cNvSpPr txBox="1"/>
          <p:nvPr/>
        </p:nvSpPr>
        <p:spPr>
          <a:xfrm>
            <a:off x="2314222" y="6419334"/>
            <a:ext cx="4535617" cy="307777"/>
          </a:xfrm>
          <a:prstGeom prst="rect">
            <a:avLst/>
          </a:prstGeom>
          <a:noFill/>
        </p:spPr>
        <p:txBody>
          <a:bodyPr wrap="none" rtlCol="0">
            <a:spAutoFit/>
          </a:bodyPr>
          <a:lstStyle/>
          <a:p>
            <a:r>
              <a:rPr lang="en-US" sz="1400" dirty="0" smtClean="0"/>
              <a:t>Pearl</a:t>
            </a:r>
            <a:r>
              <a:rPr lang="en-US" sz="1400" dirty="0"/>
              <a:t>, J (1988) Probabilistic Reasoning in Intelligent Systems</a:t>
            </a:r>
          </a:p>
        </p:txBody>
      </p:sp>
    </p:spTree>
    <p:extLst>
      <p:ext uri="{BB962C8B-B14F-4D97-AF65-F5344CB8AC3E}">
        <p14:creationId xmlns:p14="http://schemas.microsoft.com/office/powerpoint/2010/main" val="357505838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r>
              <a:rPr lang="en-US" dirty="0" smtClean="0"/>
              <a:t>Coin A, Coin B</a:t>
            </a:r>
          </a:p>
          <a:p>
            <a:endParaRPr lang="en-US" dirty="0"/>
          </a:p>
          <a:p>
            <a:endParaRPr lang="en-US" dirty="0" smtClean="0"/>
          </a:p>
          <a:p>
            <a:r>
              <a:rPr lang="en-US" dirty="0" smtClean="0"/>
              <a:t>What’s Bayesian network?</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448993989"/>
              </p:ext>
            </p:extLst>
          </p:nvPr>
        </p:nvGraphicFramePr>
        <p:xfrm>
          <a:off x="1004700" y="2443262"/>
          <a:ext cx="1219200" cy="457200"/>
        </p:xfrm>
        <a:graphic>
          <a:graphicData uri="http://schemas.openxmlformats.org/presentationml/2006/ole">
            <mc:AlternateContent xmlns:mc="http://schemas.openxmlformats.org/markup-compatibility/2006">
              <mc:Choice xmlns:v="urn:schemas-microsoft-com:vml" Requires="v">
                <p:oleObj spid="_x0000_s309253" name="Equation" r:id="rId3" imgW="406400" imgH="152400" progId="Equation.3">
                  <p:embed/>
                </p:oleObj>
              </mc:Choice>
              <mc:Fallback>
                <p:oleObj name="Equation" r:id="rId3" imgW="406400" imgH="152400" progId="Equation.3">
                  <p:embed/>
                  <p:pic>
                    <p:nvPicPr>
                      <p:cNvPr id="0" name=""/>
                      <p:cNvPicPr/>
                      <p:nvPr/>
                    </p:nvPicPr>
                    <p:blipFill>
                      <a:blip r:embed="rId4"/>
                      <a:stretch>
                        <a:fillRect/>
                      </a:stretch>
                    </p:blipFill>
                    <p:spPr>
                      <a:xfrm>
                        <a:off x="1004700" y="2443262"/>
                        <a:ext cx="1219200" cy="457200"/>
                      </a:xfrm>
                      <a:prstGeom prst="rect">
                        <a:avLst/>
                      </a:prstGeom>
                    </p:spPr>
                  </p:pic>
                </p:oleObj>
              </mc:Fallback>
            </mc:AlternateContent>
          </a:graphicData>
        </a:graphic>
      </p:graphicFrame>
      <p:sp>
        <p:nvSpPr>
          <p:cNvPr id="7" name="Oval 6"/>
          <p:cNvSpPr/>
          <p:nvPr/>
        </p:nvSpPr>
        <p:spPr>
          <a:xfrm>
            <a:off x="879781" y="4177059"/>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endParaRPr lang="en-US" sz="1600" dirty="0">
              <a:solidFill>
                <a:schemeClr val="tx1"/>
              </a:solidFill>
            </a:endParaRPr>
          </a:p>
        </p:txBody>
      </p:sp>
      <p:sp>
        <p:nvSpPr>
          <p:cNvPr id="8" name="Oval 7"/>
          <p:cNvSpPr/>
          <p:nvPr/>
        </p:nvSpPr>
        <p:spPr>
          <a:xfrm>
            <a:off x="3083357" y="4177059"/>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a:t>
            </a:r>
            <a:endParaRPr lang="en-US" sz="1600" dirty="0">
              <a:solidFill>
                <a:schemeClr val="tx1"/>
              </a:solidFill>
            </a:endParaRPr>
          </a:p>
        </p:txBody>
      </p:sp>
    </p:spTree>
    <p:extLst>
      <p:ext uri="{BB962C8B-B14F-4D97-AF65-F5344CB8AC3E}">
        <p14:creationId xmlns:p14="http://schemas.microsoft.com/office/powerpoint/2010/main" val="2318244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dirty="0" smtClean="0"/>
              <a:t>Cavity, Toothache</a:t>
            </a:r>
          </a:p>
          <a:p>
            <a:endParaRPr lang="en-US" dirty="0"/>
          </a:p>
          <a:p>
            <a:endParaRPr lang="en-US" dirty="0" smtClean="0"/>
          </a:p>
          <a:p>
            <a:r>
              <a:rPr lang="en-US" dirty="0" smtClean="0"/>
              <a:t>Possible BNs?</a:t>
            </a:r>
          </a:p>
          <a:p>
            <a:endParaRPr lang="en-US" dirty="0"/>
          </a:p>
        </p:txBody>
      </p:sp>
      <p:sp>
        <p:nvSpPr>
          <p:cNvPr id="7" name="Oval 6"/>
          <p:cNvSpPr/>
          <p:nvPr/>
        </p:nvSpPr>
        <p:spPr>
          <a:xfrm>
            <a:off x="879781" y="4177059"/>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endParaRPr lang="en-US" sz="1600" dirty="0">
              <a:solidFill>
                <a:schemeClr val="tx1"/>
              </a:solidFill>
            </a:endParaRPr>
          </a:p>
        </p:txBody>
      </p:sp>
      <p:sp>
        <p:nvSpPr>
          <p:cNvPr id="8" name="Oval 7"/>
          <p:cNvSpPr/>
          <p:nvPr/>
        </p:nvSpPr>
        <p:spPr>
          <a:xfrm>
            <a:off x="3083357" y="4177059"/>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t>
            </a:r>
          </a:p>
        </p:txBody>
      </p:sp>
      <p:pic>
        <p:nvPicPr>
          <p:cNvPr id="4" name="Picture 3" descr="Cnotind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45" y="2470803"/>
            <a:ext cx="1282700" cy="431800"/>
          </a:xfrm>
          <a:prstGeom prst="rect">
            <a:avLst/>
          </a:prstGeom>
        </p:spPr>
      </p:pic>
      <p:cxnSp>
        <p:nvCxnSpPr>
          <p:cNvPr id="9" name="Straight Arrow Connector 8"/>
          <p:cNvCxnSpPr>
            <a:stCxn id="7" idx="6"/>
            <a:endCxn id="8" idx="2"/>
          </p:cNvCxnSpPr>
          <p:nvPr/>
        </p:nvCxnSpPr>
        <p:spPr>
          <a:xfrm>
            <a:off x="2578145" y="4597796"/>
            <a:ext cx="5052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879781" y="5566620"/>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a:t>
            </a:r>
            <a:endParaRPr lang="en-US" sz="1600" dirty="0">
              <a:solidFill>
                <a:schemeClr val="tx1"/>
              </a:solidFill>
            </a:endParaRPr>
          </a:p>
        </p:txBody>
      </p:sp>
      <p:sp>
        <p:nvSpPr>
          <p:cNvPr id="12" name="Oval 11"/>
          <p:cNvSpPr/>
          <p:nvPr/>
        </p:nvSpPr>
        <p:spPr>
          <a:xfrm>
            <a:off x="3083357" y="5566620"/>
            <a:ext cx="1698364"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t>
            </a:r>
          </a:p>
        </p:txBody>
      </p:sp>
      <p:cxnSp>
        <p:nvCxnSpPr>
          <p:cNvPr id="13" name="Straight Arrow Connector 12"/>
          <p:cNvCxnSpPr>
            <a:stCxn id="12" idx="2"/>
            <a:endCxn id="11" idx="6"/>
          </p:cNvCxnSpPr>
          <p:nvPr/>
        </p:nvCxnSpPr>
        <p:spPr>
          <a:xfrm flipH="1">
            <a:off x="2578145" y="5987357"/>
            <a:ext cx="5052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086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a:t>
            </a:r>
            <a:endParaRPr lang="en-US" dirty="0"/>
          </a:p>
        </p:txBody>
      </p:sp>
      <p:sp>
        <p:nvSpPr>
          <p:cNvPr id="3" name="Content Placeholder 2"/>
          <p:cNvSpPr>
            <a:spLocks noGrp="1"/>
          </p:cNvSpPr>
          <p:nvPr>
            <p:ph idx="1"/>
          </p:nvPr>
        </p:nvSpPr>
        <p:spPr/>
        <p:txBody>
          <a:bodyPr/>
          <a:lstStyle/>
          <a:p>
            <a:r>
              <a:rPr lang="en-US" dirty="0" smtClean="0"/>
              <a:t>Barometer, Rain, Air Pressure</a:t>
            </a:r>
          </a:p>
          <a:p>
            <a:endParaRPr lang="en-US" dirty="0"/>
          </a:p>
          <a:p>
            <a:endParaRPr lang="en-US" dirty="0" smtClean="0"/>
          </a:p>
          <a:p>
            <a:r>
              <a:rPr lang="en-US" dirty="0" smtClean="0"/>
              <a:t>Possible BNs?</a:t>
            </a:r>
          </a:p>
        </p:txBody>
      </p:sp>
      <p:pic>
        <p:nvPicPr>
          <p:cNvPr id="5" name="Picture 4" descr="BaromRainAi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977" y="2445403"/>
            <a:ext cx="1778000" cy="469900"/>
          </a:xfrm>
          <a:prstGeom prst="rect">
            <a:avLst/>
          </a:prstGeom>
        </p:spPr>
      </p:pic>
      <p:sp>
        <p:nvSpPr>
          <p:cNvPr id="17" name="Oval 16"/>
          <p:cNvSpPr/>
          <p:nvPr/>
        </p:nvSpPr>
        <p:spPr>
          <a:xfrm>
            <a:off x="6356564" y="3912010"/>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endParaRPr lang="en-US" sz="1600" dirty="0">
              <a:solidFill>
                <a:schemeClr val="tx1"/>
              </a:solidFill>
            </a:endParaRPr>
          </a:p>
        </p:txBody>
      </p:sp>
      <p:sp>
        <p:nvSpPr>
          <p:cNvPr id="18" name="Oval 17"/>
          <p:cNvSpPr/>
          <p:nvPr/>
        </p:nvSpPr>
        <p:spPr>
          <a:xfrm>
            <a:off x="4957202" y="3912011"/>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a:t>
            </a:r>
            <a:endParaRPr lang="en-US" sz="1600" dirty="0">
              <a:solidFill>
                <a:schemeClr val="tx1"/>
              </a:solidFill>
            </a:endParaRPr>
          </a:p>
        </p:txBody>
      </p:sp>
      <p:sp>
        <p:nvSpPr>
          <p:cNvPr id="19" name="Oval 18"/>
          <p:cNvSpPr/>
          <p:nvPr/>
        </p:nvSpPr>
        <p:spPr>
          <a:xfrm>
            <a:off x="7647638" y="3912010"/>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endParaRPr lang="en-US" sz="1600" dirty="0">
              <a:solidFill>
                <a:schemeClr val="tx1"/>
              </a:solidFill>
            </a:endParaRPr>
          </a:p>
        </p:txBody>
      </p:sp>
      <p:cxnSp>
        <p:nvCxnSpPr>
          <p:cNvPr id="20" name="Straight Arrow Connector 19"/>
          <p:cNvCxnSpPr>
            <a:stCxn id="17" idx="2"/>
            <a:endCxn id="18" idx="6"/>
          </p:cNvCxnSpPr>
          <p:nvPr/>
        </p:nvCxnSpPr>
        <p:spPr>
          <a:xfrm flipH="1">
            <a:off x="5808899" y="4332747"/>
            <a:ext cx="54766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9" idx="2"/>
            <a:endCxn id="17" idx="6"/>
          </p:cNvCxnSpPr>
          <p:nvPr/>
        </p:nvCxnSpPr>
        <p:spPr>
          <a:xfrm flipH="1">
            <a:off x="7208261" y="4332747"/>
            <a:ext cx="43937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356564" y="5173092"/>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endParaRPr lang="en-US" sz="1600" dirty="0">
              <a:solidFill>
                <a:schemeClr val="tx1"/>
              </a:solidFill>
            </a:endParaRPr>
          </a:p>
        </p:txBody>
      </p:sp>
      <p:sp>
        <p:nvSpPr>
          <p:cNvPr id="38" name="Oval 37"/>
          <p:cNvSpPr/>
          <p:nvPr/>
        </p:nvSpPr>
        <p:spPr>
          <a:xfrm>
            <a:off x="4957202" y="5173093"/>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a:t>
            </a:r>
            <a:endParaRPr lang="en-US" sz="1600" dirty="0">
              <a:solidFill>
                <a:schemeClr val="tx1"/>
              </a:solidFill>
            </a:endParaRPr>
          </a:p>
        </p:txBody>
      </p:sp>
      <p:sp>
        <p:nvSpPr>
          <p:cNvPr id="39" name="Oval 38"/>
          <p:cNvSpPr/>
          <p:nvPr/>
        </p:nvSpPr>
        <p:spPr>
          <a:xfrm>
            <a:off x="7647638" y="5173092"/>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endParaRPr lang="en-US" sz="1600" dirty="0">
              <a:solidFill>
                <a:schemeClr val="tx1"/>
              </a:solidFill>
            </a:endParaRPr>
          </a:p>
        </p:txBody>
      </p:sp>
      <p:cxnSp>
        <p:nvCxnSpPr>
          <p:cNvPr id="40" name="Straight Arrow Connector 39"/>
          <p:cNvCxnSpPr>
            <a:stCxn id="38" idx="6"/>
            <a:endCxn id="37" idx="2"/>
          </p:cNvCxnSpPr>
          <p:nvPr/>
        </p:nvCxnSpPr>
        <p:spPr>
          <a:xfrm flipV="1">
            <a:off x="5808899" y="5593829"/>
            <a:ext cx="54766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7" idx="6"/>
            <a:endCxn id="39" idx="2"/>
          </p:cNvCxnSpPr>
          <p:nvPr/>
        </p:nvCxnSpPr>
        <p:spPr>
          <a:xfrm>
            <a:off x="7208261" y="5593829"/>
            <a:ext cx="43937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2147006" y="4744074"/>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a:t>
            </a:r>
            <a:endParaRPr lang="en-US" sz="1600" dirty="0">
              <a:solidFill>
                <a:schemeClr val="tx1"/>
              </a:solidFill>
            </a:endParaRPr>
          </a:p>
        </p:txBody>
      </p:sp>
      <p:sp>
        <p:nvSpPr>
          <p:cNvPr id="49" name="Oval 48"/>
          <p:cNvSpPr/>
          <p:nvPr/>
        </p:nvSpPr>
        <p:spPr>
          <a:xfrm>
            <a:off x="747644" y="4744075"/>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a:t>
            </a:r>
            <a:endParaRPr lang="en-US" sz="1600" dirty="0">
              <a:solidFill>
                <a:schemeClr val="tx1"/>
              </a:solidFill>
            </a:endParaRPr>
          </a:p>
        </p:txBody>
      </p:sp>
      <p:sp>
        <p:nvSpPr>
          <p:cNvPr id="50" name="Oval 49"/>
          <p:cNvSpPr/>
          <p:nvPr/>
        </p:nvSpPr>
        <p:spPr>
          <a:xfrm>
            <a:off x="3438080" y="4744074"/>
            <a:ext cx="851697" cy="841473"/>
          </a:xfrm>
          <a:prstGeom prst="ellips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R</a:t>
            </a:r>
            <a:endParaRPr lang="en-US" sz="1600" dirty="0">
              <a:solidFill>
                <a:schemeClr val="tx1"/>
              </a:solidFill>
            </a:endParaRPr>
          </a:p>
        </p:txBody>
      </p:sp>
      <p:cxnSp>
        <p:nvCxnSpPr>
          <p:cNvPr id="51" name="Straight Arrow Connector 50"/>
          <p:cNvCxnSpPr>
            <a:stCxn id="48" idx="2"/>
            <a:endCxn id="49" idx="6"/>
          </p:cNvCxnSpPr>
          <p:nvPr/>
        </p:nvCxnSpPr>
        <p:spPr>
          <a:xfrm flipH="1">
            <a:off x="1599341" y="5164811"/>
            <a:ext cx="54766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8" idx="6"/>
            <a:endCxn id="50" idx="2"/>
          </p:cNvCxnSpPr>
          <p:nvPr/>
        </p:nvCxnSpPr>
        <p:spPr>
          <a:xfrm>
            <a:off x="2998703" y="5164811"/>
            <a:ext cx="43937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993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7" grpId="0" animBg="1"/>
      <p:bldP spid="38" grpId="0" animBg="1"/>
      <p:bldP spid="39" grpId="0" animBg="1"/>
      <p:bldP spid="48" grpId="0" animBg="1"/>
      <p:bldP spid="49" grpId="0" animBg="1"/>
      <p:bldP spid="5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p:txBody>
          <a:bodyPr>
            <a:normAutofit lnSpcReduction="10000"/>
          </a:bodyPr>
          <a:lstStyle/>
          <a:p>
            <a:r>
              <a:rPr lang="en-US" dirty="0"/>
              <a:t>Unconditional probability</a:t>
            </a:r>
          </a:p>
          <a:p>
            <a:pPr lvl="1"/>
            <a:r>
              <a:rPr lang="en-US" dirty="0"/>
              <a:t>Probability of variable(s) taking particular values</a:t>
            </a:r>
          </a:p>
          <a:p>
            <a:pPr lvl="1"/>
            <a:r>
              <a:rPr lang="en-US" dirty="0"/>
              <a:t>Probability of smoking and </a:t>
            </a:r>
            <a:r>
              <a:rPr lang="en-US" dirty="0" smtClean="0"/>
              <a:t>asbestos exposure</a:t>
            </a:r>
          </a:p>
          <a:p>
            <a:r>
              <a:rPr lang="en-US" dirty="0" smtClean="0"/>
              <a:t>How to find probability of variable(s) of interest given what is known (posterior)</a:t>
            </a:r>
          </a:p>
          <a:p>
            <a:pPr lvl="1"/>
            <a:r>
              <a:rPr lang="en-US" dirty="0" smtClean="0"/>
              <a:t>Probability of query given evidence</a:t>
            </a:r>
          </a:p>
          <a:p>
            <a:pPr lvl="1"/>
            <a:r>
              <a:rPr lang="en-US" dirty="0" smtClean="0"/>
              <a:t>Probability of disease | symptoms, test result</a:t>
            </a:r>
            <a:endParaRPr lang="en-US" dirty="0"/>
          </a:p>
          <a:p>
            <a:r>
              <a:rPr lang="en-US" dirty="0" smtClean="0"/>
              <a:t>Finding most likely value of variables given evidence</a:t>
            </a:r>
          </a:p>
          <a:p>
            <a:pPr lvl="1"/>
            <a:r>
              <a:rPr lang="en-US" dirty="0"/>
              <a:t>Diagnosis given set of symptoms</a:t>
            </a:r>
          </a:p>
        </p:txBody>
      </p:sp>
    </p:spTree>
    <p:extLst>
      <p:ext uri="{BB962C8B-B14F-4D97-AF65-F5344CB8AC3E}">
        <p14:creationId xmlns:p14="http://schemas.microsoft.com/office/powerpoint/2010/main" val="3094363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18499</TotalTime>
  <Words>9305</Words>
  <Application>Microsoft Macintosh PowerPoint</Application>
  <PresentationFormat>On-screen Show (4:3)</PresentationFormat>
  <Paragraphs>1630</Paragraphs>
  <Slides>178</Slides>
  <Notes>129</Notes>
  <HiddenSlides>1</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178</vt:i4>
      </vt:variant>
    </vt:vector>
  </HeadingPairs>
  <TitlesOfParts>
    <vt:vector size="183" baseType="lpstr">
      <vt:lpstr>Office Theme</vt:lpstr>
      <vt:lpstr>Clip</vt:lpstr>
      <vt:lpstr>Equation</vt:lpstr>
      <vt:lpstr>Microsoft Equation</vt:lpstr>
      <vt:lpstr>MS Org Chart</vt:lpstr>
      <vt:lpstr>PowerPoint Presentation</vt:lpstr>
      <vt:lpstr>PowerPoint Presentation</vt:lpstr>
      <vt:lpstr>PowerPoint Presentation</vt:lpstr>
      <vt:lpstr>Leibovici’s reply</vt:lpstr>
      <vt:lpstr>XMRV leads to CFS?</vt:lpstr>
      <vt:lpstr>XMRV leads to CFS?</vt:lpstr>
      <vt:lpstr>But …</vt:lpstr>
      <vt:lpstr>Goals</vt:lpstr>
      <vt:lpstr>PowerPoint Presentation</vt:lpstr>
      <vt:lpstr>PowerPoint Presentation</vt:lpstr>
      <vt:lpstr>PowerPoint Presentation</vt:lpstr>
      <vt:lpstr>Inference</vt:lpstr>
      <vt:lpstr>Reminder: Statistics Terms</vt:lpstr>
      <vt:lpstr>Common Statistical Tests: T-Test</vt:lpstr>
      <vt:lpstr>P value [Nuzzo]</vt:lpstr>
      <vt:lpstr>Plausibility of the hypothesis (inference)</vt:lpstr>
      <vt:lpstr>‘Statistical significance’</vt:lpstr>
      <vt:lpstr>Actual implications of the p-value</vt:lpstr>
      <vt:lpstr>Potential Errors</vt:lpstr>
      <vt:lpstr>Could our Estimate Be Wrong? </vt:lpstr>
      <vt:lpstr>Could our Estimate Be Wrong? </vt:lpstr>
      <vt:lpstr>Reporting Should Help Document</vt:lpstr>
      <vt:lpstr>What is a Cause?</vt:lpstr>
      <vt:lpstr>Causality has consequences</vt:lpstr>
      <vt:lpstr>PowerPoint Presentation</vt:lpstr>
      <vt:lpstr>Aristotle: four causes</vt:lpstr>
      <vt:lpstr>Hume</vt:lpstr>
      <vt:lpstr>Regularities and experience</vt:lpstr>
      <vt:lpstr>Problems with contiguity</vt:lpstr>
      <vt:lpstr>Necessary connection</vt:lpstr>
      <vt:lpstr>Problems with necessary connection</vt:lpstr>
      <vt:lpstr>Theory vs empiricism</vt:lpstr>
      <vt:lpstr>Regularities - Mackie</vt:lpstr>
      <vt:lpstr>Some definitions</vt:lpstr>
      <vt:lpstr>INUS condition</vt:lpstr>
      <vt:lpstr>INUS conditions</vt:lpstr>
      <vt:lpstr>INUS example</vt:lpstr>
      <vt:lpstr>INUS conditions summary</vt:lpstr>
      <vt:lpstr>Problems for INUS</vt:lpstr>
      <vt:lpstr>Murder mystery</vt:lpstr>
      <vt:lpstr>Sleepwalker or murderer?</vt:lpstr>
      <vt:lpstr>The verdict</vt:lpstr>
      <vt:lpstr>Token causality</vt:lpstr>
      <vt:lpstr>Counterfactuals</vt:lpstr>
      <vt:lpstr>Counterfactuals and Hume</vt:lpstr>
      <vt:lpstr>Counterfactual (basic idea)</vt:lpstr>
      <vt:lpstr>Lewis: possible worlds</vt:lpstr>
      <vt:lpstr>Comparing possible worlds</vt:lpstr>
      <vt:lpstr>Counterfactual (definition)</vt:lpstr>
      <vt:lpstr>Causal dependence between events</vt:lpstr>
      <vt:lpstr>Causal chains</vt:lpstr>
      <vt:lpstr>Lewis’s update</vt:lpstr>
      <vt:lpstr>Why probabilistic causality?</vt:lpstr>
      <vt:lpstr>Probabilities from data</vt:lpstr>
      <vt:lpstr>Dependence/independence</vt:lpstr>
      <vt:lpstr>Conjunction</vt:lpstr>
      <vt:lpstr>Conditional probability</vt:lpstr>
      <vt:lpstr>PowerPoint Presentation</vt:lpstr>
      <vt:lpstr>Example of Bayes rule</vt:lpstr>
      <vt:lpstr>Example continued</vt:lpstr>
      <vt:lpstr>Why is understanding conditional probability important?</vt:lpstr>
      <vt:lpstr>Probabilistic causality: basic idea</vt:lpstr>
      <vt:lpstr>Common cause principle</vt:lpstr>
      <vt:lpstr>Problem: Nonstationarity</vt:lpstr>
      <vt:lpstr>Problem: Indeterminism</vt:lpstr>
      <vt:lpstr>Bias in graduate admissions?</vt:lpstr>
      <vt:lpstr>Problem: Simpson’s paradox</vt:lpstr>
      <vt:lpstr>Simpson’s Paradox</vt:lpstr>
      <vt:lpstr>A situation where the subgroups are always the way to go</vt:lpstr>
      <vt:lpstr>Gender Discrimination?</vt:lpstr>
      <vt:lpstr>Gender Discrimination?</vt:lpstr>
      <vt:lpstr>PowerPoint Presentation</vt:lpstr>
      <vt:lpstr>Problem: Causal chain</vt:lpstr>
      <vt:lpstr>Problem: Simpson’s paradox</vt:lpstr>
      <vt:lpstr>Problem: Overdetermination</vt:lpstr>
      <vt:lpstr>Problem: Preemption</vt:lpstr>
      <vt:lpstr>Problem: effect size</vt:lpstr>
      <vt:lpstr>Probability trajectory</vt:lpstr>
      <vt:lpstr>PowerPoint Presentation</vt:lpstr>
      <vt:lpstr>Ways of answering “why”?</vt:lpstr>
      <vt:lpstr>y is because of x if</vt:lpstr>
      <vt:lpstr>Four relations</vt:lpstr>
      <vt:lpstr>PowerPoint Presentation</vt:lpstr>
      <vt:lpstr>Poison and antidote</vt:lpstr>
      <vt:lpstr>Poison and antidote</vt:lpstr>
      <vt:lpstr>Why are background contexts needed?</vt:lpstr>
      <vt:lpstr>Counterexample (sort of)</vt:lpstr>
      <vt:lpstr>Caveats</vt:lpstr>
      <vt:lpstr>Recap of first section</vt:lpstr>
      <vt:lpstr>What’s probability a smoker with fatigue has cancer?</vt:lpstr>
      <vt:lpstr>Why graphical models?</vt:lpstr>
      <vt:lpstr>Graphical model</vt:lpstr>
      <vt:lpstr>Graphical model and independencies</vt:lpstr>
      <vt:lpstr>PowerPoint Presentation</vt:lpstr>
      <vt:lpstr>Creating a graphical model</vt:lpstr>
      <vt:lpstr>Example (1)</vt:lpstr>
      <vt:lpstr>Example (2)</vt:lpstr>
      <vt:lpstr>Example (3)</vt:lpstr>
      <vt:lpstr>Inference</vt:lpstr>
      <vt:lpstr>Inference</vt:lpstr>
      <vt:lpstr>Variable elimination with evidence</vt:lpstr>
      <vt:lpstr>Inference</vt:lpstr>
      <vt:lpstr>Approximate inference</vt:lpstr>
      <vt:lpstr>Application: infant mortality</vt:lpstr>
      <vt:lpstr>Application: epidemiology</vt:lpstr>
      <vt:lpstr>Application: Organizing evidence</vt:lpstr>
      <vt:lpstr>Application: Causes and effects of poverty</vt:lpstr>
      <vt:lpstr>Applications of causal BNs</vt:lpstr>
      <vt:lpstr>Causal graph</vt:lpstr>
      <vt:lpstr>Completeness of graph</vt:lpstr>
      <vt:lpstr>Faithfulness</vt:lpstr>
      <vt:lpstr>Example</vt:lpstr>
      <vt:lpstr>Another example</vt:lpstr>
      <vt:lpstr>Selection bias</vt:lpstr>
      <vt:lpstr>PowerPoint Presentation</vt:lpstr>
      <vt:lpstr>Recap of problems for faithfulness</vt:lpstr>
      <vt:lpstr>Quick recap </vt:lpstr>
      <vt:lpstr>Causal sufficiency</vt:lpstr>
      <vt:lpstr>Completeness vs. sufficiency</vt:lpstr>
      <vt:lpstr>Example</vt:lpstr>
      <vt:lpstr>What if no causal sufficiency?</vt:lpstr>
      <vt:lpstr>In absence of sufficiency… </vt:lpstr>
      <vt:lpstr>Things to beware of with inference</vt:lpstr>
      <vt:lpstr>Predicting the effects of actions</vt:lpstr>
      <vt:lpstr>PowerPoint Presentation</vt:lpstr>
      <vt:lpstr>Actual causality</vt:lpstr>
      <vt:lpstr>Graphical models and explanation</vt:lpstr>
      <vt:lpstr>Pearl’s approach to actual cause</vt:lpstr>
      <vt:lpstr>Definitions</vt:lpstr>
      <vt:lpstr>Causal Beams</vt:lpstr>
      <vt:lpstr>Inference recap</vt:lpstr>
      <vt:lpstr>Correlation</vt:lpstr>
      <vt:lpstr>PowerPoint Presentation</vt:lpstr>
      <vt:lpstr>Scatter Plots and Correlation</vt:lpstr>
      <vt:lpstr>What is “Linear”?</vt:lpstr>
      <vt:lpstr>Correlation Assumptions</vt:lpstr>
      <vt:lpstr>Residual Analysis for Linearity</vt:lpstr>
      <vt:lpstr>Residual Analysis for  Constant Variance (Homoscedasticity) </vt:lpstr>
      <vt:lpstr>PowerPoint Presentation</vt:lpstr>
      <vt:lpstr>Sample Correlations</vt:lpstr>
      <vt:lpstr>Pearson Correlation Coefficient</vt:lpstr>
      <vt:lpstr>Calculating the Pearson  Correlation Coefficient</vt:lpstr>
      <vt:lpstr>The effect of outliers</vt:lpstr>
      <vt:lpstr>Measuring correlation</vt:lpstr>
      <vt:lpstr>PowerPoint Presentation</vt:lpstr>
      <vt:lpstr>PowerPoint Presentation</vt:lpstr>
      <vt:lpstr>Common Statistical Tests</vt:lpstr>
      <vt:lpstr>Correlation is not Causation</vt:lpstr>
      <vt:lpstr>Correlation is not Causation</vt:lpstr>
      <vt:lpstr>Common Statistical Tests</vt:lpstr>
      <vt:lpstr>Correlation without causation (1)</vt:lpstr>
      <vt:lpstr>Correlation with some causation</vt:lpstr>
      <vt:lpstr>Some reasons X and Y may be correlated</vt:lpstr>
      <vt:lpstr>Partial Correlation</vt:lpstr>
      <vt:lpstr>Causation without correlation</vt:lpstr>
      <vt:lpstr>Restricted Range: Sampling Bias</vt:lpstr>
      <vt:lpstr>Further Restrictions</vt:lpstr>
      <vt:lpstr>Causation without correlation</vt:lpstr>
      <vt:lpstr>Causation without correlation</vt:lpstr>
      <vt:lpstr>Causation without correlation (2)</vt:lpstr>
      <vt:lpstr>Common Statistical Tests</vt:lpstr>
      <vt:lpstr>How can we test these associations?</vt:lpstr>
      <vt:lpstr>Explanation (1)</vt:lpstr>
      <vt:lpstr>Explanation (2)</vt:lpstr>
      <vt:lpstr>Recap</vt:lpstr>
      <vt:lpstr>Causality &amp; time</vt:lpstr>
      <vt:lpstr>Interpretation in the absence of time</vt:lpstr>
      <vt:lpstr>Probability</vt:lpstr>
      <vt:lpstr>Complexity</vt:lpstr>
      <vt:lpstr>PowerPoint Presentation</vt:lpstr>
      <vt:lpstr>Features of  ρ  and  r</vt:lpstr>
      <vt:lpstr>Summary</vt:lpstr>
      <vt:lpstr>Summary</vt:lpstr>
      <vt:lpstr>Summary</vt:lpstr>
      <vt:lpstr>Summary</vt:lpstr>
      <vt:lpstr>Summary</vt:lpstr>
      <vt:lpstr>Review, continued…</vt:lpstr>
      <vt:lpstr>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520</cp:revision>
  <cp:lastPrinted>2014-02-18T19:49:30Z</cp:lastPrinted>
  <dcterms:created xsi:type="dcterms:W3CDTF">2013-10-07T16:54:34Z</dcterms:created>
  <dcterms:modified xsi:type="dcterms:W3CDTF">2016-03-10T18:06:04Z</dcterms:modified>
</cp:coreProperties>
</file>